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82" r:id="rId4"/>
    <p:sldId id="259" r:id="rId5"/>
    <p:sldId id="263" r:id="rId6"/>
    <p:sldId id="264" r:id="rId7"/>
    <p:sldId id="265" r:id="rId8"/>
    <p:sldId id="266" r:id="rId9"/>
    <p:sldId id="267" r:id="rId10"/>
    <p:sldId id="268" r:id="rId11"/>
    <p:sldId id="285" r:id="rId12"/>
    <p:sldId id="271" r:id="rId13"/>
    <p:sldId id="284" r:id="rId14"/>
    <p:sldId id="273" r:id="rId15"/>
    <p:sldId id="276" r:id="rId16"/>
  </p:sldIdLst>
  <p:sldSz cx="18288000" cy="10287000"/>
  <p:notesSz cx="6858000" cy="9144000"/>
  <p:embeddedFontLst>
    <p:embeddedFont>
      <p:font typeface="Inter" panose="020B0502030000000004"/>
      <p:regular r:id="rId17"/>
    </p:embeddedFont>
    <p:embeddedFont>
      <p:font typeface="Inter Bold" panose="020B0802030000000004" pitchFamily="34" charset="0"/>
      <p:regular r:id="rId18"/>
    </p:embeddedFont>
    <p:embeddedFont>
      <p:font typeface="Inter Extra-Light" panose="02000503000000020004" pitchFamily="2" charset="0"/>
      <p:regular r:id="rId19"/>
    </p:embeddedFont>
    <p:embeddedFont>
      <p:font typeface="Inter Light" panose="02000503000000020004" pitchFamily="2" charset="0"/>
      <p:regular r:id="rId20"/>
    </p:embeddedFont>
    <p:embeddedFont>
      <p:font typeface="TAN Mon Cheri"/>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2.fntdata" /><Relationship Id="rId3" Type="http://schemas.openxmlformats.org/officeDocument/2006/relationships/slide" Target="slides/slide2.xml" /><Relationship Id="rId21" Type="http://schemas.openxmlformats.org/officeDocument/2006/relationships/font" Target="fonts/font5.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1.fntdata"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4.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font" Target="fonts/font3.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3" Type="http://schemas.openxmlformats.org/officeDocument/2006/relationships/image" Target="../media/image23.jpeg" /><Relationship Id="rId2" Type="http://schemas.openxmlformats.org/officeDocument/2006/relationships/image" Target="../media/image22.jpeg" /><Relationship Id="rId1" Type="http://schemas.openxmlformats.org/officeDocument/2006/relationships/slideLayout" Target="../slideLayouts/slideLayout7.xml" /><Relationship Id="rId4" Type="http://schemas.openxmlformats.org/officeDocument/2006/relationships/image" Target="../media/image24.jpeg" /></Relationships>
</file>

<file path=ppt/slides/_rels/slide11.xml.rels><?xml version="1.0" encoding="UTF-8" standalone="yes"?>
<Relationships xmlns="http://schemas.openxmlformats.org/package/2006/relationships"><Relationship Id="rId3" Type="http://schemas.openxmlformats.org/officeDocument/2006/relationships/image" Target="../media/image26.jpeg" /><Relationship Id="rId2" Type="http://schemas.openxmlformats.org/officeDocument/2006/relationships/image" Target="../media/image25.jpeg" /><Relationship Id="rId1" Type="http://schemas.openxmlformats.org/officeDocument/2006/relationships/slideLayout" Target="../slideLayouts/slideLayout7.xml" /><Relationship Id="rId4" Type="http://schemas.openxmlformats.org/officeDocument/2006/relationships/image" Target="../media/image27.jpeg" /></Relationships>
</file>

<file path=ppt/slides/_rels/slide12.xml.rels><?xml version="1.0" encoding="UTF-8" standalone="yes"?>
<Relationships xmlns="http://schemas.openxmlformats.org/package/2006/relationships"><Relationship Id="rId3" Type="http://schemas.openxmlformats.org/officeDocument/2006/relationships/image" Target="../media/image29.jpeg" /><Relationship Id="rId2" Type="http://schemas.openxmlformats.org/officeDocument/2006/relationships/image" Target="../media/image28.jpeg" /><Relationship Id="rId1" Type="http://schemas.openxmlformats.org/officeDocument/2006/relationships/slideLayout" Target="../slideLayouts/slideLayout7.xml" /><Relationship Id="rId4" Type="http://schemas.openxmlformats.org/officeDocument/2006/relationships/image" Target="../media/image30.jpeg" /></Relationships>
</file>

<file path=ppt/slides/_rels/slide13.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image" Target="../media/image31.jpeg" /><Relationship Id="rId1" Type="http://schemas.openxmlformats.org/officeDocument/2006/relationships/slideLayout" Target="../slideLayouts/slideLayout7.xml" /><Relationship Id="rId4" Type="http://schemas.openxmlformats.org/officeDocument/2006/relationships/image" Target="../media/image33.jpeg" /></Relationships>
</file>

<file path=ppt/slides/_rels/slide14.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image" Target="../media/image34.jpeg" /><Relationship Id="rId1" Type="http://schemas.openxmlformats.org/officeDocument/2006/relationships/slideLayout" Target="../slideLayouts/slideLayout7.xml" /><Relationship Id="rId4" Type="http://schemas.openxmlformats.org/officeDocument/2006/relationships/image" Target="../media/image36.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image" Target="../media/image5.jpeg" /><Relationship Id="rId1" Type="http://schemas.openxmlformats.org/officeDocument/2006/relationships/slideLayout" Target="../slideLayouts/slideLayout7.xml" /><Relationship Id="rId4" Type="http://schemas.openxmlformats.org/officeDocument/2006/relationships/image" Target="../media/image7.jpeg" /></Relationships>
</file>

<file path=ppt/slides/_rels/slide5.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7.xml" /><Relationship Id="rId4" Type="http://schemas.openxmlformats.org/officeDocument/2006/relationships/image" Target="../media/image10.jpeg" /></Relationships>
</file>

<file path=ppt/slides/_rels/slide6.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image" Target="../media/image11.jpeg" /><Relationship Id="rId1" Type="http://schemas.openxmlformats.org/officeDocument/2006/relationships/slideLayout" Target="../slideLayouts/slideLayout7.xml" /><Relationship Id="rId4" Type="http://schemas.openxmlformats.org/officeDocument/2006/relationships/image" Target="../media/image13.jpeg" /></Relationships>
</file>

<file path=ppt/slides/_rels/slide7.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11.jpeg" /><Relationship Id="rId1" Type="http://schemas.openxmlformats.org/officeDocument/2006/relationships/slideLayout" Target="../slideLayouts/slideLayout7.xml" /><Relationship Id="rId4" Type="http://schemas.openxmlformats.org/officeDocument/2006/relationships/image" Target="../media/image15.jpeg" /></Relationships>
</file>

<file path=ppt/slides/_rels/slide8.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jpeg" /><Relationship Id="rId1" Type="http://schemas.openxmlformats.org/officeDocument/2006/relationships/slideLayout" Target="../slideLayouts/slideLayout7.xml" /><Relationship Id="rId4" Type="http://schemas.openxmlformats.org/officeDocument/2006/relationships/image" Target="../media/image18.jpeg" /></Relationships>
</file>

<file path=ppt/slides/_rels/slide9.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image" Target="../media/image19.jpeg" /><Relationship Id="rId1" Type="http://schemas.openxmlformats.org/officeDocument/2006/relationships/slideLayout" Target="../slideLayouts/slideLayout7.xml" /><Relationship Id="rId4" Type="http://schemas.openxmlformats.org/officeDocument/2006/relationships/image" Target="../media/image21.jpe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908199" y="4239887"/>
            <a:ext cx="3321105" cy="5266945"/>
            <a:chOff x="0" y="0"/>
            <a:chExt cx="662025" cy="1049906"/>
          </a:xfrm>
        </p:grpSpPr>
        <p:sp>
          <p:nvSpPr>
            <p:cNvPr id="3" name="Freeform 3"/>
            <p:cNvSpPr/>
            <p:nvPr/>
          </p:nvSpPr>
          <p:spPr>
            <a:xfrm>
              <a:off x="0" y="0"/>
              <a:ext cx="662025" cy="1049906"/>
            </a:xfrm>
            <a:custGeom>
              <a:avLst/>
              <a:gdLst/>
              <a:ahLst/>
              <a:cxnLst/>
              <a:rect l="l" t="t" r="r" b="b"/>
              <a:pathLst>
                <a:path w="662025" h="1049906">
                  <a:moveTo>
                    <a:pt x="53616" y="0"/>
                  </a:moveTo>
                  <a:lnTo>
                    <a:pt x="608409" y="0"/>
                  </a:lnTo>
                  <a:cubicBezTo>
                    <a:pt x="638020" y="0"/>
                    <a:pt x="662025" y="24005"/>
                    <a:pt x="662025" y="53616"/>
                  </a:cubicBezTo>
                  <a:lnTo>
                    <a:pt x="662025" y="996290"/>
                  </a:lnTo>
                  <a:cubicBezTo>
                    <a:pt x="662025" y="1025901"/>
                    <a:pt x="638020" y="1049906"/>
                    <a:pt x="608409" y="1049906"/>
                  </a:cubicBezTo>
                  <a:lnTo>
                    <a:pt x="53616" y="1049906"/>
                  </a:lnTo>
                  <a:cubicBezTo>
                    <a:pt x="24005" y="1049906"/>
                    <a:pt x="0" y="1025901"/>
                    <a:pt x="0" y="996290"/>
                  </a:cubicBezTo>
                  <a:lnTo>
                    <a:pt x="0" y="53616"/>
                  </a:lnTo>
                  <a:cubicBezTo>
                    <a:pt x="0" y="24005"/>
                    <a:pt x="24005" y="0"/>
                    <a:pt x="53616" y="0"/>
                  </a:cubicBezTo>
                  <a:close/>
                </a:path>
              </a:pathLst>
            </a:custGeom>
            <a:blipFill>
              <a:blip r:embed="rId2">
                <a:alphaModFix amt="80000"/>
              </a:blip>
              <a:stretch>
                <a:fillRect l="-2929" r="-2929"/>
              </a:stretch>
            </a:blipFill>
          </p:spPr>
        </p:sp>
      </p:grpSp>
      <p:grpSp>
        <p:nvGrpSpPr>
          <p:cNvPr id="4" name="Group 4"/>
          <p:cNvGrpSpPr/>
          <p:nvPr/>
        </p:nvGrpSpPr>
        <p:grpSpPr>
          <a:xfrm>
            <a:off x="14596877" y="4239887"/>
            <a:ext cx="2824839" cy="5266945"/>
            <a:chOff x="0" y="0"/>
            <a:chExt cx="563100" cy="1049906"/>
          </a:xfrm>
        </p:grpSpPr>
        <p:sp>
          <p:nvSpPr>
            <p:cNvPr id="5" name="Freeform 5"/>
            <p:cNvSpPr/>
            <p:nvPr/>
          </p:nvSpPr>
          <p:spPr>
            <a:xfrm>
              <a:off x="0" y="0"/>
              <a:ext cx="563100" cy="1049906"/>
            </a:xfrm>
            <a:custGeom>
              <a:avLst/>
              <a:gdLst/>
              <a:ahLst/>
              <a:cxnLst/>
              <a:rect l="l" t="t" r="r" b="b"/>
              <a:pathLst>
                <a:path w="563100" h="1049906">
                  <a:moveTo>
                    <a:pt x="63035" y="0"/>
                  </a:moveTo>
                  <a:lnTo>
                    <a:pt x="500065" y="0"/>
                  </a:lnTo>
                  <a:cubicBezTo>
                    <a:pt x="534878" y="0"/>
                    <a:pt x="563100" y="28222"/>
                    <a:pt x="563100" y="63035"/>
                  </a:cubicBezTo>
                  <a:lnTo>
                    <a:pt x="563100" y="986871"/>
                  </a:lnTo>
                  <a:cubicBezTo>
                    <a:pt x="563100" y="1003589"/>
                    <a:pt x="556459" y="1019622"/>
                    <a:pt x="544637" y="1031443"/>
                  </a:cubicBezTo>
                  <a:cubicBezTo>
                    <a:pt x="532816" y="1043265"/>
                    <a:pt x="516783" y="1049906"/>
                    <a:pt x="500065" y="1049906"/>
                  </a:cubicBezTo>
                  <a:lnTo>
                    <a:pt x="63035" y="1049906"/>
                  </a:lnTo>
                  <a:cubicBezTo>
                    <a:pt x="28222" y="1049906"/>
                    <a:pt x="0" y="1021684"/>
                    <a:pt x="0" y="986871"/>
                  </a:cubicBezTo>
                  <a:lnTo>
                    <a:pt x="0" y="63035"/>
                  </a:lnTo>
                  <a:cubicBezTo>
                    <a:pt x="0" y="28222"/>
                    <a:pt x="28222" y="0"/>
                    <a:pt x="63035" y="0"/>
                  </a:cubicBezTo>
                  <a:close/>
                </a:path>
              </a:pathLst>
            </a:custGeom>
            <a:blipFill>
              <a:blip r:embed="rId3">
                <a:alphaModFix amt="80000"/>
              </a:blip>
              <a:stretch>
                <a:fillRect l="-12150" r="-12150"/>
              </a:stretch>
            </a:blipFill>
          </p:spPr>
        </p:sp>
      </p:grpSp>
      <p:grpSp>
        <p:nvGrpSpPr>
          <p:cNvPr id="6" name="Group 6"/>
          <p:cNvGrpSpPr/>
          <p:nvPr/>
        </p:nvGrpSpPr>
        <p:grpSpPr>
          <a:xfrm>
            <a:off x="7715787" y="4239887"/>
            <a:ext cx="2824839" cy="5266945"/>
            <a:chOff x="0" y="0"/>
            <a:chExt cx="563100" cy="1049906"/>
          </a:xfrm>
        </p:grpSpPr>
        <p:sp>
          <p:nvSpPr>
            <p:cNvPr id="7" name="Freeform 7"/>
            <p:cNvSpPr/>
            <p:nvPr/>
          </p:nvSpPr>
          <p:spPr>
            <a:xfrm>
              <a:off x="0" y="0"/>
              <a:ext cx="563100" cy="1049906"/>
            </a:xfrm>
            <a:custGeom>
              <a:avLst/>
              <a:gdLst/>
              <a:ahLst/>
              <a:cxnLst/>
              <a:rect l="l" t="t" r="r" b="b"/>
              <a:pathLst>
                <a:path w="563100" h="1049906">
                  <a:moveTo>
                    <a:pt x="63035" y="0"/>
                  </a:moveTo>
                  <a:lnTo>
                    <a:pt x="500065" y="0"/>
                  </a:lnTo>
                  <a:cubicBezTo>
                    <a:pt x="534878" y="0"/>
                    <a:pt x="563100" y="28222"/>
                    <a:pt x="563100" y="63035"/>
                  </a:cubicBezTo>
                  <a:lnTo>
                    <a:pt x="563100" y="986871"/>
                  </a:lnTo>
                  <a:cubicBezTo>
                    <a:pt x="563100" y="1003589"/>
                    <a:pt x="556459" y="1019622"/>
                    <a:pt x="544637" y="1031443"/>
                  </a:cubicBezTo>
                  <a:cubicBezTo>
                    <a:pt x="532816" y="1043265"/>
                    <a:pt x="516783" y="1049906"/>
                    <a:pt x="500065" y="1049906"/>
                  </a:cubicBezTo>
                  <a:lnTo>
                    <a:pt x="63035" y="1049906"/>
                  </a:lnTo>
                  <a:cubicBezTo>
                    <a:pt x="28222" y="1049906"/>
                    <a:pt x="0" y="1021684"/>
                    <a:pt x="0" y="986871"/>
                  </a:cubicBezTo>
                  <a:lnTo>
                    <a:pt x="0" y="63035"/>
                  </a:lnTo>
                  <a:cubicBezTo>
                    <a:pt x="0" y="28222"/>
                    <a:pt x="28222" y="0"/>
                    <a:pt x="63035" y="0"/>
                  </a:cubicBezTo>
                  <a:close/>
                </a:path>
              </a:pathLst>
            </a:custGeom>
            <a:blipFill>
              <a:blip r:embed="rId4">
                <a:alphaModFix amt="80000"/>
              </a:blip>
              <a:stretch>
                <a:fillRect l="-22560" r="-22560"/>
              </a:stretch>
            </a:blipFill>
          </p:spPr>
        </p:sp>
      </p:grpSp>
      <p:sp>
        <p:nvSpPr>
          <p:cNvPr id="8" name="TextBox 8"/>
          <p:cNvSpPr txBox="1"/>
          <p:nvPr/>
        </p:nvSpPr>
        <p:spPr>
          <a:xfrm>
            <a:off x="2997327" y="2087902"/>
            <a:ext cx="10809319" cy="2312171"/>
          </a:xfrm>
          <a:prstGeom prst="rect">
            <a:avLst/>
          </a:prstGeom>
        </p:spPr>
        <p:txBody>
          <a:bodyPr wrap="square" lIns="0" tIns="0" rIns="0" bIns="0" rtlCol="0" anchor="t">
            <a:spAutoFit/>
          </a:bodyPr>
          <a:lstStyle/>
          <a:p>
            <a:pPr algn="l">
              <a:lnSpc>
                <a:spcPts val="20156"/>
              </a:lnSpc>
            </a:pPr>
            <a:r>
              <a:rPr lang="en-US" sz="9600" dirty="0">
                <a:solidFill>
                  <a:srgbClr val="FFFFFF"/>
                </a:solidFill>
                <a:latin typeface="TAN Mon Cheri"/>
                <a:ea typeface="TAN Mon Cheri"/>
                <a:cs typeface="TAN Mon Cheri"/>
                <a:sym typeface="TAN Mon Cheri"/>
              </a:rPr>
              <a:t>Coffee</a:t>
            </a:r>
          </a:p>
        </p:txBody>
      </p:sp>
      <p:sp>
        <p:nvSpPr>
          <p:cNvPr id="9" name="TextBox 9"/>
          <p:cNvSpPr txBox="1"/>
          <p:nvPr/>
        </p:nvSpPr>
        <p:spPr>
          <a:xfrm>
            <a:off x="-212253" y="268787"/>
            <a:ext cx="9356253" cy="2496774"/>
          </a:xfrm>
          <a:prstGeom prst="rect">
            <a:avLst/>
          </a:prstGeom>
        </p:spPr>
        <p:txBody>
          <a:bodyPr wrap="square" lIns="0" tIns="0" rIns="0" bIns="0" rtlCol="0" anchor="t">
            <a:spAutoFit/>
          </a:bodyPr>
          <a:lstStyle/>
          <a:p>
            <a:pPr algn="l">
              <a:lnSpc>
                <a:spcPts val="20156"/>
              </a:lnSpc>
            </a:pPr>
            <a:r>
              <a:rPr lang="en-IN" sz="14397" dirty="0">
                <a:solidFill>
                  <a:srgbClr val="FFFFFF"/>
                </a:solidFill>
                <a:latin typeface="TAN Mon Cheri"/>
                <a:ea typeface="TAN Mon Cheri"/>
                <a:cs typeface="TAN Mon Cheri"/>
                <a:sym typeface="TAN Mon Cheri"/>
              </a:rPr>
              <a:t> Monday </a:t>
            </a:r>
            <a:endParaRPr lang="en-US" sz="14397" dirty="0">
              <a:solidFill>
                <a:srgbClr val="FFFFFF"/>
              </a:solidFill>
              <a:latin typeface="TAN Mon Cheri"/>
              <a:ea typeface="TAN Mon Cheri"/>
              <a:cs typeface="TAN Mon Cheri"/>
              <a:sym typeface="TAN Mon Cheri"/>
            </a:endParaRPr>
          </a:p>
        </p:txBody>
      </p:sp>
      <p:sp>
        <p:nvSpPr>
          <p:cNvPr id="10" name="TextBox 10"/>
          <p:cNvSpPr txBox="1"/>
          <p:nvPr/>
        </p:nvSpPr>
        <p:spPr>
          <a:xfrm>
            <a:off x="2592137" y="4584676"/>
            <a:ext cx="7237663" cy="389915"/>
          </a:xfrm>
          <a:prstGeom prst="rect">
            <a:avLst/>
          </a:prstGeom>
        </p:spPr>
        <p:txBody>
          <a:bodyPr wrap="square" lIns="0" tIns="0" rIns="0" bIns="0" rtlCol="0" anchor="t">
            <a:spAutoFit/>
          </a:bodyPr>
          <a:lstStyle/>
          <a:p>
            <a:pPr algn="l">
              <a:lnSpc>
                <a:spcPts val="2800"/>
              </a:lnSpc>
            </a:pPr>
            <a:r>
              <a:rPr lang="en-IN" sz="4000" i="1" dirty="0">
                <a:solidFill>
                  <a:srgbClr val="FFFFFF"/>
                </a:solidFill>
                <a:latin typeface="Inter"/>
                <a:ea typeface="Inter"/>
                <a:cs typeface="Inter"/>
                <a:sym typeface="Inter"/>
              </a:rPr>
              <a:t>Analysis with Sql</a:t>
            </a:r>
            <a:endParaRPr lang="en-US" sz="4000" i="1" dirty="0">
              <a:solidFill>
                <a:srgbClr val="FFFFFF"/>
              </a:solidFill>
              <a:latin typeface="Inter"/>
              <a:ea typeface="Inter"/>
              <a:cs typeface="Inter"/>
              <a:sym typeface="Inter"/>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CE6B0B-CB5C-D4E8-8E53-1993688D8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818" y="1623108"/>
            <a:ext cx="10531759" cy="5102644"/>
          </a:xfrm>
          <a:prstGeom prst="rect">
            <a:avLst/>
          </a:prstGeom>
        </p:spPr>
      </p:pic>
      <p:pic>
        <p:nvPicPr>
          <p:cNvPr id="3" name="Picture 2">
            <a:extLst>
              <a:ext uri="{FF2B5EF4-FFF2-40B4-BE49-F238E27FC236}">
                <a16:creationId xmlns:a16="http://schemas.microsoft.com/office/drawing/2014/main" id="{A6A4B7C2-8628-2C3E-AB9C-970B347AC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6985" y="4614646"/>
            <a:ext cx="5692879" cy="5366938"/>
          </a:xfrm>
          <a:prstGeom prst="rect">
            <a:avLst/>
          </a:prstGeom>
        </p:spPr>
      </p:pic>
      <p:sp>
        <p:nvSpPr>
          <p:cNvPr id="4" name="TextBox 3">
            <a:extLst>
              <a:ext uri="{FF2B5EF4-FFF2-40B4-BE49-F238E27FC236}">
                <a16:creationId xmlns:a16="http://schemas.microsoft.com/office/drawing/2014/main" id="{5462385A-598A-0B9A-28B1-EA9EC59A069E}"/>
              </a:ext>
            </a:extLst>
          </p:cNvPr>
          <p:cNvSpPr txBox="1"/>
          <p:nvPr/>
        </p:nvSpPr>
        <p:spPr>
          <a:xfrm>
            <a:off x="470265" y="404976"/>
            <a:ext cx="7084711" cy="523220"/>
          </a:xfrm>
          <a:prstGeom prst="rect">
            <a:avLst/>
          </a:prstGeom>
          <a:noFill/>
        </p:spPr>
        <p:txBody>
          <a:bodyPr wrap="square" rtlCol="0">
            <a:spAutoFit/>
          </a:bodyPr>
          <a:lstStyle/>
          <a:p>
            <a:pPr algn="l"/>
            <a:r>
              <a:rPr lang="en-US" sz="2800" b="1">
                <a:solidFill>
                  <a:schemeClr val="bg1"/>
                </a:solidFill>
              </a:rPr>
              <a:t>7. Customer Segmentation by City</a:t>
            </a:r>
            <a:endParaRPr lang="en-US" sz="2800" b="1" dirty="0">
              <a:solidFill>
                <a:schemeClr val="bg1"/>
              </a:solidFill>
            </a:endParaRPr>
          </a:p>
        </p:txBody>
      </p:sp>
      <p:sp>
        <p:nvSpPr>
          <p:cNvPr id="5" name="TextBox 4">
            <a:extLst>
              <a:ext uri="{FF2B5EF4-FFF2-40B4-BE49-F238E27FC236}">
                <a16:creationId xmlns:a16="http://schemas.microsoft.com/office/drawing/2014/main" id="{041CCB0D-16CC-BFD3-4C26-A148BA5D44D7}"/>
              </a:ext>
            </a:extLst>
          </p:cNvPr>
          <p:cNvSpPr txBox="1"/>
          <p:nvPr/>
        </p:nvSpPr>
        <p:spPr>
          <a:xfrm>
            <a:off x="1916638" y="1056607"/>
            <a:ext cx="10256477" cy="830997"/>
          </a:xfrm>
          <a:prstGeom prst="rect">
            <a:avLst/>
          </a:prstGeom>
          <a:noFill/>
        </p:spPr>
        <p:txBody>
          <a:bodyPr wrap="square" rtlCol="0">
            <a:spAutoFit/>
          </a:bodyPr>
          <a:lstStyle/>
          <a:p>
            <a:pPr algn="l"/>
            <a:r>
              <a:rPr lang="en-US" sz="2400">
                <a:solidFill>
                  <a:schemeClr val="bg1"/>
                </a:solidFill>
              </a:rPr>
              <a:t>How many unique customers are there in each city who have purchased coffee products?</a:t>
            </a:r>
            <a:endParaRPr lang="en-US" sz="2400" dirty="0">
              <a:solidFill>
                <a:schemeClr val="bg1"/>
              </a:solidFill>
            </a:endParaRPr>
          </a:p>
        </p:txBody>
      </p:sp>
      <p:pic>
        <p:nvPicPr>
          <p:cNvPr id="7" name="Picture 6">
            <a:extLst>
              <a:ext uri="{FF2B5EF4-FFF2-40B4-BE49-F238E27FC236}">
                <a16:creationId xmlns:a16="http://schemas.microsoft.com/office/drawing/2014/main" id="{2FBA0204-EF65-A417-9A56-9202E0B24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14" y="2474926"/>
            <a:ext cx="4771894" cy="75066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23BD3-4587-AE3E-ED75-ABBA4857C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39" y="3071201"/>
            <a:ext cx="11302705" cy="6045620"/>
          </a:xfrm>
          <a:prstGeom prst="rect">
            <a:avLst/>
          </a:prstGeom>
        </p:spPr>
      </p:pic>
      <p:pic>
        <p:nvPicPr>
          <p:cNvPr id="3" name="Picture 2">
            <a:extLst>
              <a:ext uri="{FF2B5EF4-FFF2-40B4-BE49-F238E27FC236}">
                <a16:creationId xmlns:a16="http://schemas.microsoft.com/office/drawing/2014/main" id="{28E4C596-F977-06B2-568E-02F7891C3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6809" y="181332"/>
            <a:ext cx="5981347" cy="5113308"/>
          </a:xfrm>
          <a:prstGeom prst="rect">
            <a:avLst/>
          </a:prstGeom>
        </p:spPr>
      </p:pic>
      <p:sp>
        <p:nvSpPr>
          <p:cNvPr id="4" name="TextBox 3">
            <a:extLst>
              <a:ext uri="{FF2B5EF4-FFF2-40B4-BE49-F238E27FC236}">
                <a16:creationId xmlns:a16="http://schemas.microsoft.com/office/drawing/2014/main" id="{97BCEA8A-06AD-4AF8-B7A1-9EE96B5E3669}"/>
              </a:ext>
            </a:extLst>
          </p:cNvPr>
          <p:cNvSpPr txBox="1"/>
          <p:nvPr/>
        </p:nvSpPr>
        <p:spPr>
          <a:xfrm>
            <a:off x="1100846" y="1170179"/>
            <a:ext cx="9659086" cy="830997"/>
          </a:xfrm>
          <a:prstGeom prst="rect">
            <a:avLst/>
          </a:prstGeom>
          <a:noFill/>
        </p:spPr>
        <p:txBody>
          <a:bodyPr wrap="square" rtlCol="0">
            <a:spAutoFit/>
          </a:bodyPr>
          <a:lstStyle/>
          <a:p>
            <a:pPr algn="l"/>
            <a:r>
              <a:rPr lang="en-US" sz="2400">
                <a:solidFill>
                  <a:schemeClr val="bg1"/>
                </a:solidFill>
              </a:rPr>
              <a:t>Find each city and their average sale per customer and avg rent per customer</a:t>
            </a:r>
            <a:endParaRPr lang="en-US" sz="2400" dirty="0">
              <a:solidFill>
                <a:schemeClr val="bg1"/>
              </a:solidFill>
            </a:endParaRPr>
          </a:p>
        </p:txBody>
      </p:sp>
      <p:sp>
        <p:nvSpPr>
          <p:cNvPr id="5" name="TextBox 4">
            <a:extLst>
              <a:ext uri="{FF2B5EF4-FFF2-40B4-BE49-F238E27FC236}">
                <a16:creationId xmlns:a16="http://schemas.microsoft.com/office/drawing/2014/main" id="{7380C227-7C42-66B8-0399-907CA0DA442B}"/>
              </a:ext>
            </a:extLst>
          </p:cNvPr>
          <p:cNvSpPr txBox="1"/>
          <p:nvPr/>
        </p:nvSpPr>
        <p:spPr>
          <a:xfrm>
            <a:off x="372898" y="493095"/>
            <a:ext cx="5382491" cy="523220"/>
          </a:xfrm>
          <a:prstGeom prst="rect">
            <a:avLst/>
          </a:prstGeom>
          <a:noFill/>
        </p:spPr>
        <p:txBody>
          <a:bodyPr wrap="square" rtlCol="0">
            <a:spAutoFit/>
          </a:bodyPr>
          <a:lstStyle/>
          <a:p>
            <a:pPr algn="l"/>
            <a:r>
              <a:rPr lang="en-US" sz="2800" b="1">
                <a:solidFill>
                  <a:schemeClr val="bg1"/>
                </a:solidFill>
              </a:rPr>
              <a:t>8. Average Sale vs Rent</a:t>
            </a:r>
            <a:endParaRPr lang="en-US" sz="2800" b="1" dirty="0">
              <a:solidFill>
                <a:schemeClr val="bg1"/>
              </a:solidFill>
            </a:endParaRPr>
          </a:p>
        </p:txBody>
      </p:sp>
      <p:pic>
        <p:nvPicPr>
          <p:cNvPr id="6" name="Picture 5">
            <a:extLst>
              <a:ext uri="{FF2B5EF4-FFF2-40B4-BE49-F238E27FC236}">
                <a16:creationId xmlns:a16="http://schemas.microsoft.com/office/drawing/2014/main" id="{B01793C0-4572-D6FF-B9D7-A522C0070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8469" y="6102299"/>
            <a:ext cx="6569687" cy="4003370"/>
          </a:xfrm>
          <a:prstGeom prst="rect">
            <a:avLst/>
          </a:prstGeom>
        </p:spPr>
      </p:pic>
    </p:spTree>
    <p:extLst>
      <p:ext uri="{BB962C8B-B14F-4D97-AF65-F5344CB8AC3E}">
        <p14:creationId xmlns:p14="http://schemas.microsoft.com/office/powerpoint/2010/main" val="224432398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2761A6-F4DD-37F6-9BD4-9A9FCAF63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76" y="2476972"/>
            <a:ext cx="11040716" cy="6126543"/>
          </a:xfrm>
          <a:prstGeom prst="rect">
            <a:avLst/>
          </a:prstGeom>
        </p:spPr>
      </p:pic>
      <p:pic>
        <p:nvPicPr>
          <p:cNvPr id="3" name="Picture 2">
            <a:extLst>
              <a:ext uri="{FF2B5EF4-FFF2-40B4-BE49-F238E27FC236}">
                <a16:creationId xmlns:a16="http://schemas.microsoft.com/office/drawing/2014/main" id="{5867E0CA-0A53-EB28-69EF-99A5D7A89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2836" y="5540244"/>
            <a:ext cx="6184773" cy="4548385"/>
          </a:xfrm>
          <a:prstGeom prst="rect">
            <a:avLst/>
          </a:prstGeom>
        </p:spPr>
      </p:pic>
      <p:sp>
        <p:nvSpPr>
          <p:cNvPr id="4" name="TextBox 3">
            <a:extLst>
              <a:ext uri="{FF2B5EF4-FFF2-40B4-BE49-F238E27FC236}">
                <a16:creationId xmlns:a16="http://schemas.microsoft.com/office/drawing/2014/main" id="{29381660-63DC-7F38-9BB5-B2095AF7E6ED}"/>
              </a:ext>
            </a:extLst>
          </p:cNvPr>
          <p:cNvSpPr txBox="1"/>
          <p:nvPr/>
        </p:nvSpPr>
        <p:spPr>
          <a:xfrm>
            <a:off x="1258799" y="1076903"/>
            <a:ext cx="9944490" cy="830997"/>
          </a:xfrm>
          <a:prstGeom prst="rect">
            <a:avLst/>
          </a:prstGeom>
          <a:noFill/>
        </p:spPr>
        <p:txBody>
          <a:bodyPr wrap="square" rtlCol="0">
            <a:spAutoFit/>
          </a:bodyPr>
          <a:lstStyle/>
          <a:p>
            <a:pPr algn="l"/>
            <a:r>
              <a:rPr lang="en-US" sz="2400">
                <a:solidFill>
                  <a:schemeClr val="bg1"/>
                </a:solidFill>
              </a:rPr>
              <a:t>Sales growth rate: Calculate the percentage growth (or decline) in sales over different time periods (monthly).</a:t>
            </a:r>
            <a:endParaRPr lang="en-US" sz="2400" dirty="0">
              <a:solidFill>
                <a:schemeClr val="bg1"/>
              </a:solidFill>
            </a:endParaRPr>
          </a:p>
        </p:txBody>
      </p:sp>
      <p:sp>
        <p:nvSpPr>
          <p:cNvPr id="6" name="TextBox 5">
            <a:extLst>
              <a:ext uri="{FF2B5EF4-FFF2-40B4-BE49-F238E27FC236}">
                <a16:creationId xmlns:a16="http://schemas.microsoft.com/office/drawing/2014/main" id="{CECC53EE-A47D-F984-9A93-E5E9855C1570}"/>
              </a:ext>
            </a:extLst>
          </p:cNvPr>
          <p:cNvSpPr txBox="1"/>
          <p:nvPr/>
        </p:nvSpPr>
        <p:spPr>
          <a:xfrm>
            <a:off x="338357" y="470636"/>
            <a:ext cx="4012780" cy="523220"/>
          </a:xfrm>
          <a:prstGeom prst="rect">
            <a:avLst/>
          </a:prstGeom>
          <a:noFill/>
        </p:spPr>
        <p:txBody>
          <a:bodyPr wrap="square" rtlCol="0">
            <a:spAutoFit/>
          </a:bodyPr>
          <a:lstStyle/>
          <a:p>
            <a:pPr algn="l"/>
            <a:r>
              <a:rPr lang="en-US" sz="2800" b="1" dirty="0">
                <a:solidFill>
                  <a:schemeClr val="bg1"/>
                </a:solidFill>
              </a:rPr>
              <a:t>9. Monthly Sales Growth</a:t>
            </a:r>
          </a:p>
        </p:txBody>
      </p:sp>
      <p:pic>
        <p:nvPicPr>
          <p:cNvPr id="7" name="Picture 6">
            <a:extLst>
              <a:ext uri="{FF2B5EF4-FFF2-40B4-BE49-F238E27FC236}">
                <a16:creationId xmlns:a16="http://schemas.microsoft.com/office/drawing/2014/main" id="{2F7BD255-2CC1-E227-93E0-8DD2FC16E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1494" y="381000"/>
            <a:ext cx="6393933" cy="4762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2A8225-6E89-7299-9663-DFFD1595A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4028" y="1362170"/>
            <a:ext cx="8530584" cy="8698408"/>
          </a:xfrm>
          <a:prstGeom prst="rect">
            <a:avLst/>
          </a:prstGeom>
        </p:spPr>
      </p:pic>
      <p:pic>
        <p:nvPicPr>
          <p:cNvPr id="3" name="Picture 2">
            <a:extLst>
              <a:ext uri="{FF2B5EF4-FFF2-40B4-BE49-F238E27FC236}">
                <a16:creationId xmlns:a16="http://schemas.microsoft.com/office/drawing/2014/main" id="{2FF2680D-09A7-DC20-54EE-AD6BFA53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7" y="6378047"/>
            <a:ext cx="8147423" cy="3723181"/>
          </a:xfrm>
          <a:prstGeom prst="rect">
            <a:avLst/>
          </a:prstGeom>
        </p:spPr>
      </p:pic>
      <p:sp>
        <p:nvSpPr>
          <p:cNvPr id="4" name="TextBox 3">
            <a:extLst>
              <a:ext uri="{FF2B5EF4-FFF2-40B4-BE49-F238E27FC236}">
                <a16:creationId xmlns:a16="http://schemas.microsoft.com/office/drawing/2014/main" id="{BEF9D167-066C-DF27-6F5E-2597F3FCB99C}"/>
              </a:ext>
            </a:extLst>
          </p:cNvPr>
          <p:cNvSpPr txBox="1"/>
          <p:nvPr/>
        </p:nvSpPr>
        <p:spPr>
          <a:xfrm>
            <a:off x="459373" y="226856"/>
            <a:ext cx="5973541" cy="523220"/>
          </a:xfrm>
          <a:prstGeom prst="rect">
            <a:avLst/>
          </a:prstGeom>
          <a:noFill/>
        </p:spPr>
        <p:txBody>
          <a:bodyPr wrap="square" rtlCol="0">
            <a:spAutoFit/>
          </a:bodyPr>
          <a:lstStyle/>
          <a:p>
            <a:pPr algn="l"/>
            <a:r>
              <a:rPr lang="en-US" sz="2800" b="1">
                <a:solidFill>
                  <a:schemeClr val="bg1"/>
                </a:solidFill>
              </a:rPr>
              <a:t>10. Market Potential Analysis</a:t>
            </a:r>
            <a:endParaRPr lang="en-US" sz="2800" b="1" dirty="0">
              <a:solidFill>
                <a:schemeClr val="bg1"/>
              </a:solidFill>
            </a:endParaRPr>
          </a:p>
        </p:txBody>
      </p:sp>
      <p:sp>
        <p:nvSpPr>
          <p:cNvPr id="5" name="TextBox 4">
            <a:extLst>
              <a:ext uri="{FF2B5EF4-FFF2-40B4-BE49-F238E27FC236}">
                <a16:creationId xmlns:a16="http://schemas.microsoft.com/office/drawing/2014/main" id="{2B4D6542-5AD2-0CBF-FC0A-88E2BBC3FCEA}"/>
              </a:ext>
            </a:extLst>
          </p:cNvPr>
          <p:cNvSpPr txBox="1"/>
          <p:nvPr/>
        </p:nvSpPr>
        <p:spPr>
          <a:xfrm>
            <a:off x="1442865" y="716817"/>
            <a:ext cx="13300362" cy="830997"/>
          </a:xfrm>
          <a:prstGeom prst="rect">
            <a:avLst/>
          </a:prstGeom>
          <a:noFill/>
        </p:spPr>
        <p:txBody>
          <a:bodyPr wrap="square" rtlCol="0">
            <a:spAutoFit/>
          </a:bodyPr>
          <a:lstStyle/>
          <a:p>
            <a:pPr algn="l"/>
            <a:r>
              <a:rPr lang="en-US" sz="2400" dirty="0">
                <a:solidFill>
                  <a:schemeClr val="bg1"/>
                </a:solidFill>
              </a:rPr>
              <a:t>Identify top 3 city based on highest sales, </a:t>
            </a:r>
            <a:r>
              <a:rPr lang="en-US" sz="2400" dirty="0" err="1">
                <a:solidFill>
                  <a:schemeClr val="bg1"/>
                </a:solidFill>
              </a:rPr>
              <a:t>retum</a:t>
            </a:r>
            <a:r>
              <a:rPr lang="en-US" sz="2400" dirty="0">
                <a:solidFill>
                  <a:schemeClr val="bg1"/>
                </a:solidFill>
              </a:rPr>
              <a:t> city name, total sale, total rent, total customers, estimated coffee consumer</a:t>
            </a:r>
          </a:p>
        </p:txBody>
      </p:sp>
      <p:pic>
        <p:nvPicPr>
          <p:cNvPr id="7" name="Picture 6">
            <a:extLst>
              <a:ext uri="{FF2B5EF4-FFF2-40B4-BE49-F238E27FC236}">
                <a16:creationId xmlns:a16="http://schemas.microsoft.com/office/drawing/2014/main" id="{29D02F47-A810-8584-932F-032DD21E5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388" y="2080953"/>
            <a:ext cx="7956672" cy="3790052"/>
          </a:xfrm>
          <a:prstGeom prst="rect">
            <a:avLst/>
          </a:prstGeom>
        </p:spPr>
      </p:pic>
    </p:spTree>
    <p:extLst>
      <p:ext uri="{BB962C8B-B14F-4D97-AF65-F5344CB8AC3E}">
        <p14:creationId xmlns:p14="http://schemas.microsoft.com/office/powerpoint/2010/main" val="5756831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7" name="AutoShape 7"/>
          <p:cNvSpPr/>
          <p:nvPr/>
        </p:nvSpPr>
        <p:spPr>
          <a:xfrm flipV="1">
            <a:off x="1" y="9852472"/>
            <a:ext cx="18287999" cy="0"/>
          </a:xfrm>
          <a:prstGeom prst="line">
            <a:avLst/>
          </a:prstGeom>
          <a:ln w="9525" cap="flat">
            <a:solidFill>
              <a:srgbClr val="000000"/>
            </a:solidFill>
            <a:prstDash val="solid"/>
            <a:headEnd type="none" w="sm" len="sm"/>
            <a:tailEnd type="none" w="sm" len="sm"/>
          </a:ln>
        </p:spPr>
      </p:sp>
      <p:sp>
        <p:nvSpPr>
          <p:cNvPr id="14" name="TextBox 13">
            <a:extLst>
              <a:ext uri="{FF2B5EF4-FFF2-40B4-BE49-F238E27FC236}">
                <a16:creationId xmlns:a16="http://schemas.microsoft.com/office/drawing/2014/main" id="{F88D1F4E-85D2-123A-00E8-8B25B2B0104C}"/>
              </a:ext>
            </a:extLst>
          </p:cNvPr>
          <p:cNvSpPr txBox="1"/>
          <p:nvPr/>
        </p:nvSpPr>
        <p:spPr>
          <a:xfrm>
            <a:off x="4383946" y="434527"/>
            <a:ext cx="12053454" cy="1015663"/>
          </a:xfrm>
          <a:prstGeom prst="rect">
            <a:avLst/>
          </a:prstGeom>
          <a:noFill/>
        </p:spPr>
        <p:txBody>
          <a:bodyPr wrap="square" rtlCol="0">
            <a:spAutoFit/>
          </a:bodyPr>
          <a:lstStyle/>
          <a:p>
            <a:pPr algn="l"/>
            <a:r>
              <a:rPr lang="en-IN" sz="6000" b="1">
                <a:latin typeface="TAN Mon Cheri"/>
                <a:ea typeface="TAN Mon Cheri"/>
                <a:cs typeface="TAN Mon Cheri"/>
                <a:sym typeface="TAN Mon Cheri"/>
              </a:rPr>
              <a:t>Recommendation</a:t>
            </a:r>
            <a:endParaRPr lang="en-US" sz="6000" b="1" dirty="0"/>
          </a:p>
        </p:txBody>
      </p:sp>
      <p:sp>
        <p:nvSpPr>
          <p:cNvPr id="15" name="TextBox 14">
            <a:extLst>
              <a:ext uri="{FF2B5EF4-FFF2-40B4-BE49-F238E27FC236}">
                <a16:creationId xmlns:a16="http://schemas.microsoft.com/office/drawing/2014/main" id="{C2C32DF5-A4D1-71A4-7643-0EB4E8B31B90}"/>
              </a:ext>
            </a:extLst>
          </p:cNvPr>
          <p:cNvSpPr txBox="1"/>
          <p:nvPr/>
        </p:nvSpPr>
        <p:spPr>
          <a:xfrm>
            <a:off x="3388306" y="1542523"/>
            <a:ext cx="14044733" cy="584775"/>
          </a:xfrm>
          <a:prstGeom prst="rect">
            <a:avLst/>
          </a:prstGeom>
          <a:noFill/>
        </p:spPr>
        <p:txBody>
          <a:bodyPr wrap="square" rtlCol="0">
            <a:spAutoFit/>
          </a:bodyPr>
          <a:lstStyle/>
          <a:p>
            <a:pPr algn="l"/>
            <a:r>
              <a:rPr lang="en-US" sz="3200" b="1" dirty="0">
                <a:latin typeface="Segoe UI Light" panose="020B0502040204020203" pitchFamily="34" charset="0"/>
                <a:ea typeface="Freestyle Script" panose="02000000000000000000" pitchFamily="2" charset="0"/>
                <a:cs typeface="Segoe UI Light" panose="020B0502040204020203" pitchFamily="34" charset="0"/>
              </a:rPr>
              <a:t>After the Analysis</a:t>
            </a:r>
            <a:r>
              <a:rPr lang="en-IN" sz="3200" b="1" dirty="0">
                <a:latin typeface="Segoe UI Light" panose="020B0502040204020203" pitchFamily="34" charset="0"/>
                <a:ea typeface="Freestyle Script" panose="02000000000000000000" pitchFamily="2" charset="0"/>
                <a:cs typeface="Segoe UI Light" panose="020B0502040204020203" pitchFamily="34" charset="0"/>
              </a:rPr>
              <a:t> </a:t>
            </a:r>
            <a:r>
              <a:rPr lang="en-US" sz="3200" b="1" dirty="0">
                <a:latin typeface="Segoe UI Light" panose="020B0502040204020203" pitchFamily="34" charset="0"/>
                <a:ea typeface="Freestyle Script" panose="02000000000000000000" pitchFamily="2" charset="0"/>
                <a:cs typeface="Segoe UI Light" panose="020B0502040204020203" pitchFamily="34" charset="0"/>
              </a:rPr>
              <a:t>Find the top 3 cities best for next opening</a:t>
            </a:r>
          </a:p>
        </p:txBody>
      </p:sp>
      <p:sp>
        <p:nvSpPr>
          <p:cNvPr id="16" name="TextBox 15">
            <a:extLst>
              <a:ext uri="{FF2B5EF4-FFF2-40B4-BE49-F238E27FC236}">
                <a16:creationId xmlns:a16="http://schemas.microsoft.com/office/drawing/2014/main" id="{3BB4BECF-E869-4312-CEBE-1F7F14174332}"/>
              </a:ext>
            </a:extLst>
          </p:cNvPr>
          <p:cNvSpPr txBox="1"/>
          <p:nvPr/>
        </p:nvSpPr>
        <p:spPr>
          <a:xfrm flipH="1">
            <a:off x="1096551" y="2528346"/>
            <a:ext cx="2380465" cy="461665"/>
          </a:xfrm>
          <a:prstGeom prst="rect">
            <a:avLst/>
          </a:prstGeom>
          <a:noFill/>
        </p:spPr>
        <p:txBody>
          <a:bodyPr wrap="square" rtlCol="0">
            <a:spAutoFit/>
          </a:bodyPr>
          <a:lstStyle/>
          <a:p>
            <a:pPr algn="l"/>
            <a:r>
              <a:rPr lang="en-US" sz="2400" b="1"/>
              <a:t>City 1: Pune</a:t>
            </a:r>
            <a:endParaRPr lang="en-US" sz="2400" b="1" dirty="0"/>
          </a:p>
        </p:txBody>
      </p:sp>
      <p:sp>
        <p:nvSpPr>
          <p:cNvPr id="17" name="TextBox 16">
            <a:extLst>
              <a:ext uri="{FF2B5EF4-FFF2-40B4-BE49-F238E27FC236}">
                <a16:creationId xmlns:a16="http://schemas.microsoft.com/office/drawing/2014/main" id="{A4F88A71-5F22-69EA-2166-0D8AED11AB74}"/>
              </a:ext>
            </a:extLst>
          </p:cNvPr>
          <p:cNvSpPr txBox="1"/>
          <p:nvPr/>
        </p:nvSpPr>
        <p:spPr>
          <a:xfrm>
            <a:off x="6200187" y="7660670"/>
            <a:ext cx="4173367" cy="461665"/>
          </a:xfrm>
          <a:prstGeom prst="rect">
            <a:avLst/>
          </a:prstGeom>
          <a:noFill/>
        </p:spPr>
        <p:txBody>
          <a:bodyPr wrap="square" rtlCol="0">
            <a:spAutoFit/>
          </a:bodyPr>
          <a:lstStyle/>
          <a:p>
            <a:pPr algn="l"/>
            <a:r>
              <a:rPr lang="en-US" sz="2400" b="1"/>
              <a:t>City 2: Delhi</a:t>
            </a:r>
            <a:endParaRPr lang="en-US" sz="2400" b="1" dirty="0"/>
          </a:p>
        </p:txBody>
      </p:sp>
      <p:sp>
        <p:nvSpPr>
          <p:cNvPr id="20" name="TextBox 19">
            <a:extLst>
              <a:ext uri="{FF2B5EF4-FFF2-40B4-BE49-F238E27FC236}">
                <a16:creationId xmlns:a16="http://schemas.microsoft.com/office/drawing/2014/main" id="{2F3C71D3-79AF-78D5-04FC-C23410B44FD1}"/>
              </a:ext>
            </a:extLst>
          </p:cNvPr>
          <p:cNvSpPr txBox="1"/>
          <p:nvPr/>
        </p:nvSpPr>
        <p:spPr>
          <a:xfrm>
            <a:off x="12436308" y="2528346"/>
            <a:ext cx="2639560" cy="461665"/>
          </a:xfrm>
          <a:prstGeom prst="rect">
            <a:avLst/>
          </a:prstGeom>
          <a:noFill/>
        </p:spPr>
        <p:txBody>
          <a:bodyPr wrap="square" rtlCol="0">
            <a:spAutoFit/>
          </a:bodyPr>
          <a:lstStyle/>
          <a:p>
            <a:pPr algn="l"/>
            <a:r>
              <a:rPr lang="en-US" sz="2400" b="1"/>
              <a:t>City 3: Jaipur</a:t>
            </a:r>
            <a:endParaRPr lang="en-US" sz="2400" b="1" dirty="0"/>
          </a:p>
        </p:txBody>
      </p:sp>
      <p:sp>
        <p:nvSpPr>
          <p:cNvPr id="21" name="TextBox 20">
            <a:extLst>
              <a:ext uri="{FF2B5EF4-FFF2-40B4-BE49-F238E27FC236}">
                <a16:creationId xmlns:a16="http://schemas.microsoft.com/office/drawing/2014/main" id="{F0BB5FBA-B741-08CC-B1DC-316111C59183}"/>
              </a:ext>
            </a:extLst>
          </p:cNvPr>
          <p:cNvSpPr txBox="1"/>
          <p:nvPr/>
        </p:nvSpPr>
        <p:spPr>
          <a:xfrm rot="10800000" flipH="1" flipV="1">
            <a:off x="1096551" y="3060257"/>
            <a:ext cx="5778841" cy="1200329"/>
          </a:xfrm>
          <a:prstGeom prst="rect">
            <a:avLst/>
          </a:prstGeom>
          <a:noFill/>
        </p:spPr>
        <p:txBody>
          <a:bodyPr wrap="square" rtlCol="0">
            <a:spAutoFit/>
          </a:bodyPr>
          <a:lstStyle/>
          <a:p>
            <a:pPr algn="l"/>
            <a:r>
              <a:rPr lang="en-US" sz="2400" dirty="0"/>
              <a:t>Highest total revenue</a:t>
            </a:r>
            <a:endParaRPr lang="en-IN" sz="2400" dirty="0"/>
          </a:p>
          <a:p>
            <a:pPr algn="l"/>
            <a:r>
              <a:rPr lang="en-IN" sz="2400" dirty="0"/>
              <a:t>A</a:t>
            </a:r>
            <a:r>
              <a:rPr lang="en-US" sz="2400" dirty="0" err="1"/>
              <a:t>verage</a:t>
            </a:r>
            <a:r>
              <a:rPr lang="en-US" sz="2400" dirty="0"/>
              <a:t> sale per customer also </a:t>
            </a:r>
            <a:r>
              <a:rPr lang="en-IN" sz="2400" dirty="0"/>
              <a:t>high</a:t>
            </a:r>
          </a:p>
          <a:p>
            <a:pPr algn="l"/>
            <a:r>
              <a:rPr lang="en-IN" sz="2400" dirty="0"/>
              <a:t>Average rent</a:t>
            </a:r>
            <a:r>
              <a:rPr lang="en-US" sz="2400" dirty="0"/>
              <a:t> per customer rent is low</a:t>
            </a:r>
          </a:p>
        </p:txBody>
      </p:sp>
      <p:sp>
        <p:nvSpPr>
          <p:cNvPr id="24" name="TextBox 23">
            <a:extLst>
              <a:ext uri="{FF2B5EF4-FFF2-40B4-BE49-F238E27FC236}">
                <a16:creationId xmlns:a16="http://schemas.microsoft.com/office/drawing/2014/main" id="{7785D3C2-9AC5-048A-30BC-87280C30534C}"/>
              </a:ext>
            </a:extLst>
          </p:cNvPr>
          <p:cNvSpPr txBox="1"/>
          <p:nvPr/>
        </p:nvSpPr>
        <p:spPr>
          <a:xfrm>
            <a:off x="10087018" y="11409990"/>
            <a:ext cx="1828800" cy="1828800"/>
          </a:xfrm>
          <a:prstGeom prst="rect">
            <a:avLst/>
          </a:prstGeom>
          <a:noFill/>
        </p:spPr>
        <p:txBody>
          <a:bodyPr wrap="square" rtlCol="0">
            <a:spAutoFit/>
          </a:bodyPr>
          <a:lstStyle/>
          <a:p>
            <a:pPr algn="l"/>
            <a:endParaRPr lang="en-US" dirty="0"/>
          </a:p>
        </p:txBody>
      </p:sp>
      <p:sp>
        <p:nvSpPr>
          <p:cNvPr id="26" name="TextBox 25">
            <a:extLst>
              <a:ext uri="{FF2B5EF4-FFF2-40B4-BE49-F238E27FC236}">
                <a16:creationId xmlns:a16="http://schemas.microsoft.com/office/drawing/2014/main" id="{DB981C7E-5187-9E32-8952-BDC20974E356}"/>
              </a:ext>
            </a:extLst>
          </p:cNvPr>
          <p:cNvSpPr txBox="1"/>
          <p:nvPr/>
        </p:nvSpPr>
        <p:spPr>
          <a:xfrm flipH="1">
            <a:off x="6200187" y="8271823"/>
            <a:ext cx="6656873" cy="1200329"/>
          </a:xfrm>
          <a:prstGeom prst="rect">
            <a:avLst/>
          </a:prstGeom>
          <a:noFill/>
        </p:spPr>
        <p:txBody>
          <a:bodyPr wrap="square" rtlCol="0" anchor="b">
            <a:spAutoFit/>
          </a:bodyPr>
          <a:lstStyle/>
          <a:p>
            <a:r>
              <a:rPr lang="en-US" sz="2400" dirty="0"/>
              <a:t>Highest estimated coffee consumers at 7.7 million</a:t>
            </a:r>
            <a:endParaRPr lang="en-IN" sz="2400" dirty="0"/>
          </a:p>
          <a:p>
            <a:r>
              <a:rPr lang="en-US" sz="2400" dirty="0"/>
              <a:t>Highest total number of customers, which is 68</a:t>
            </a:r>
            <a:endParaRPr lang="en-IN" sz="2400" dirty="0"/>
          </a:p>
          <a:p>
            <a:r>
              <a:rPr lang="en-US" sz="2400" dirty="0"/>
              <a:t>Average rent per customer is 330 (still under 500)</a:t>
            </a:r>
          </a:p>
        </p:txBody>
      </p:sp>
      <p:sp>
        <p:nvSpPr>
          <p:cNvPr id="28" name="TextBox 27">
            <a:extLst>
              <a:ext uri="{FF2B5EF4-FFF2-40B4-BE49-F238E27FC236}">
                <a16:creationId xmlns:a16="http://schemas.microsoft.com/office/drawing/2014/main" id="{B6E5313D-77F5-25A0-E0C0-89EE2E72796B}"/>
              </a:ext>
            </a:extLst>
          </p:cNvPr>
          <p:cNvSpPr txBox="1"/>
          <p:nvPr/>
        </p:nvSpPr>
        <p:spPr>
          <a:xfrm>
            <a:off x="11001418" y="11275049"/>
            <a:ext cx="2869780" cy="909678"/>
          </a:xfrm>
          <a:prstGeom prst="rect">
            <a:avLst/>
          </a:prstGeom>
          <a:noFill/>
        </p:spPr>
        <p:txBody>
          <a:bodyPr wrap="square" rtlCol="0">
            <a:spAutoFit/>
          </a:bodyPr>
          <a:lstStyle/>
          <a:p>
            <a:pPr algn="l"/>
            <a:endParaRPr lang="en-US" dirty="0"/>
          </a:p>
        </p:txBody>
      </p:sp>
      <p:sp>
        <p:nvSpPr>
          <p:cNvPr id="29" name="TextBox 28">
            <a:extLst>
              <a:ext uri="{FF2B5EF4-FFF2-40B4-BE49-F238E27FC236}">
                <a16:creationId xmlns:a16="http://schemas.microsoft.com/office/drawing/2014/main" id="{571F3442-7AF1-8F9E-764D-99569E27847D}"/>
              </a:ext>
            </a:extLst>
          </p:cNvPr>
          <p:cNvSpPr txBox="1"/>
          <p:nvPr/>
        </p:nvSpPr>
        <p:spPr>
          <a:xfrm rot="10800000" flipV="1">
            <a:off x="12453478" y="3093242"/>
            <a:ext cx="6488641" cy="1200329"/>
          </a:xfrm>
          <a:prstGeom prst="rect">
            <a:avLst/>
          </a:prstGeom>
          <a:noFill/>
        </p:spPr>
        <p:txBody>
          <a:bodyPr wrap="square" rtlCol="0">
            <a:spAutoFit/>
          </a:bodyPr>
          <a:lstStyle/>
          <a:p>
            <a:pPr algn="l"/>
            <a:r>
              <a:rPr lang="en-US" sz="2400" dirty="0"/>
              <a:t>Highest number of customers, which is 69 </a:t>
            </a:r>
            <a:endParaRPr lang="en-IN" sz="2400" dirty="0"/>
          </a:p>
          <a:p>
            <a:pPr algn="l"/>
            <a:r>
              <a:rPr lang="en-US" sz="2400" dirty="0"/>
              <a:t>Average sales per customer is better </a:t>
            </a:r>
            <a:r>
              <a:rPr lang="en-IN" sz="2400" dirty="0"/>
              <a:t>11.6k</a:t>
            </a:r>
            <a:r>
              <a:rPr lang="en-US" sz="2400" dirty="0"/>
              <a:t> </a:t>
            </a:r>
            <a:endParaRPr lang="en-IN" sz="2400" dirty="0"/>
          </a:p>
          <a:p>
            <a:pPr algn="l"/>
            <a:r>
              <a:rPr lang="en-US" sz="2400" dirty="0"/>
              <a:t>Average rent per customer is very low at 156</a:t>
            </a:r>
          </a:p>
        </p:txBody>
      </p:sp>
      <p:pic>
        <p:nvPicPr>
          <p:cNvPr id="30" name="Picture 29">
            <a:extLst>
              <a:ext uri="{FF2B5EF4-FFF2-40B4-BE49-F238E27FC236}">
                <a16:creationId xmlns:a16="http://schemas.microsoft.com/office/drawing/2014/main" id="{021344CE-18A9-9EDD-3AF3-B53B58249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392" y="3190283"/>
            <a:ext cx="4791594" cy="4034891"/>
          </a:xfrm>
          <a:prstGeom prst="rect">
            <a:avLst/>
          </a:prstGeom>
        </p:spPr>
      </p:pic>
      <p:pic>
        <p:nvPicPr>
          <p:cNvPr id="31" name="Picture 30">
            <a:extLst>
              <a:ext uri="{FF2B5EF4-FFF2-40B4-BE49-F238E27FC236}">
                <a16:creationId xmlns:a16="http://schemas.microsoft.com/office/drawing/2014/main" id="{A3AE98CE-C7B8-CCDF-50F9-4C38468ED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4028" y="5207729"/>
            <a:ext cx="4309790" cy="4337182"/>
          </a:xfrm>
          <a:prstGeom prst="rect">
            <a:avLst/>
          </a:prstGeom>
        </p:spPr>
      </p:pic>
      <p:pic>
        <p:nvPicPr>
          <p:cNvPr id="32" name="Picture 31">
            <a:extLst>
              <a:ext uri="{FF2B5EF4-FFF2-40B4-BE49-F238E27FC236}">
                <a16:creationId xmlns:a16="http://schemas.microsoft.com/office/drawing/2014/main" id="{442E0324-D2B1-7A9D-9771-716D911CF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69" y="5208390"/>
            <a:ext cx="4440368" cy="43365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2" name="TextBox 2"/>
          <p:cNvSpPr txBox="1"/>
          <p:nvPr/>
        </p:nvSpPr>
        <p:spPr>
          <a:xfrm>
            <a:off x="5160800" y="4476099"/>
            <a:ext cx="7494226" cy="931545"/>
          </a:xfrm>
          <a:prstGeom prst="rect">
            <a:avLst/>
          </a:prstGeom>
        </p:spPr>
        <p:txBody>
          <a:bodyPr lIns="0" tIns="0" rIns="0" bIns="0" rtlCol="0" anchor="t">
            <a:spAutoFit/>
          </a:bodyPr>
          <a:lstStyle/>
          <a:p>
            <a:pPr algn="ctr">
              <a:lnSpc>
                <a:spcPts val="7215"/>
              </a:lnSpc>
            </a:pPr>
            <a:r>
              <a:rPr lang="en-US" sz="6500">
                <a:solidFill>
                  <a:srgbClr val="000000"/>
                </a:solidFill>
                <a:latin typeface="TAN Mon Cheri"/>
                <a:ea typeface="TAN Mon Cheri"/>
                <a:cs typeface="TAN Mon Cheri"/>
                <a:sym typeface="TAN Mon Cheri"/>
              </a:rPr>
              <a:t>THANK YOU</a:t>
            </a:r>
          </a:p>
        </p:txBody>
      </p:sp>
      <p:sp>
        <p:nvSpPr>
          <p:cNvPr id="5" name="AutoShape 5"/>
          <p:cNvSpPr/>
          <p:nvPr/>
        </p:nvSpPr>
        <p:spPr>
          <a:xfrm flipV="1">
            <a:off x="299557" y="9484065"/>
            <a:ext cx="17837303" cy="45616"/>
          </a:xfrm>
          <a:prstGeom prst="line">
            <a:avLst/>
          </a:prstGeom>
          <a:ln w="9525" cap="flat">
            <a:solidFill>
              <a:srgbClr val="000000"/>
            </a:solidFill>
            <a:prstDash val="solid"/>
            <a:headEnd type="none" w="sm" len="sm"/>
            <a:tailEnd type="none" w="sm" len="sm"/>
          </a:ln>
        </p:spPr>
      </p:sp>
      <p:grpSp>
        <p:nvGrpSpPr>
          <p:cNvPr id="7" name="Group 7"/>
          <p:cNvGrpSpPr/>
          <p:nvPr/>
        </p:nvGrpSpPr>
        <p:grpSpPr>
          <a:xfrm>
            <a:off x="4243240" y="3442881"/>
            <a:ext cx="9716289" cy="2736278"/>
            <a:chOff x="0" y="0"/>
            <a:chExt cx="2559023" cy="720666"/>
          </a:xfrm>
        </p:grpSpPr>
        <p:sp>
          <p:nvSpPr>
            <p:cNvPr id="8" name="Freeform 8"/>
            <p:cNvSpPr/>
            <p:nvPr/>
          </p:nvSpPr>
          <p:spPr>
            <a:xfrm>
              <a:off x="0" y="0"/>
              <a:ext cx="2559023" cy="720666"/>
            </a:xfrm>
            <a:custGeom>
              <a:avLst/>
              <a:gdLst/>
              <a:ahLst/>
              <a:cxnLst/>
              <a:rect l="l" t="t" r="r" b="b"/>
              <a:pathLst>
                <a:path w="2559023" h="720666">
                  <a:moveTo>
                    <a:pt x="40637" y="0"/>
                  </a:moveTo>
                  <a:lnTo>
                    <a:pt x="2518386" y="0"/>
                  </a:lnTo>
                  <a:cubicBezTo>
                    <a:pt x="2529163" y="0"/>
                    <a:pt x="2539500" y="4281"/>
                    <a:pt x="2547120" y="11902"/>
                  </a:cubicBezTo>
                  <a:cubicBezTo>
                    <a:pt x="2554741" y="19523"/>
                    <a:pt x="2559023" y="29859"/>
                    <a:pt x="2559023" y="40637"/>
                  </a:cubicBezTo>
                  <a:lnTo>
                    <a:pt x="2559023" y="680029"/>
                  </a:lnTo>
                  <a:cubicBezTo>
                    <a:pt x="2559023" y="690807"/>
                    <a:pt x="2554741" y="701143"/>
                    <a:pt x="2547120" y="708764"/>
                  </a:cubicBezTo>
                  <a:cubicBezTo>
                    <a:pt x="2539500" y="716385"/>
                    <a:pt x="2529163" y="720666"/>
                    <a:pt x="2518386" y="720666"/>
                  </a:cubicBezTo>
                  <a:lnTo>
                    <a:pt x="40637" y="720666"/>
                  </a:lnTo>
                  <a:cubicBezTo>
                    <a:pt x="29859" y="720666"/>
                    <a:pt x="19523" y="716385"/>
                    <a:pt x="11902" y="708764"/>
                  </a:cubicBezTo>
                  <a:cubicBezTo>
                    <a:pt x="4281" y="701143"/>
                    <a:pt x="0" y="690807"/>
                    <a:pt x="0" y="680029"/>
                  </a:cubicBezTo>
                  <a:lnTo>
                    <a:pt x="0" y="40637"/>
                  </a:lnTo>
                  <a:cubicBezTo>
                    <a:pt x="0" y="29859"/>
                    <a:pt x="4281" y="19523"/>
                    <a:pt x="11902" y="11902"/>
                  </a:cubicBezTo>
                  <a:cubicBezTo>
                    <a:pt x="19523" y="4281"/>
                    <a:pt x="29859" y="0"/>
                    <a:pt x="40637" y="0"/>
                  </a:cubicBezTo>
                  <a:close/>
                </a:path>
              </a:pathLst>
            </a:custGeom>
            <a:solidFill>
              <a:srgbClr val="000000">
                <a:alpha val="0"/>
              </a:srgbClr>
            </a:solidFill>
            <a:ln w="28575" cap="rnd">
              <a:solidFill>
                <a:srgbClr val="000000"/>
              </a:solidFill>
              <a:prstDash val="solid"/>
              <a:round/>
            </a:ln>
          </p:spPr>
        </p:sp>
        <p:sp>
          <p:nvSpPr>
            <p:cNvPr id="9" name="TextBox 9"/>
            <p:cNvSpPr txBox="1"/>
            <p:nvPr/>
          </p:nvSpPr>
          <p:spPr>
            <a:xfrm>
              <a:off x="0" y="-38100"/>
              <a:ext cx="2559023" cy="758766"/>
            </a:xfrm>
            <a:prstGeom prst="rect">
              <a:avLst/>
            </a:prstGeom>
          </p:spPr>
          <p:txBody>
            <a:bodyPr lIns="50800" tIns="50800" rIns="50800" bIns="50800" rtlCol="0" anchor="ctr"/>
            <a:lstStyle/>
            <a:p>
              <a:pPr algn="ctr">
                <a:lnSpc>
                  <a:spcPts val="3080"/>
                </a:lnSpc>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EEB"/>
        </a:solidFill>
        <a:effectLst/>
      </p:bgPr>
    </p:bg>
    <p:spTree>
      <p:nvGrpSpPr>
        <p:cNvPr id="1" name=""/>
        <p:cNvGrpSpPr/>
        <p:nvPr/>
      </p:nvGrpSpPr>
      <p:grpSpPr>
        <a:xfrm>
          <a:off x="0" y="0"/>
          <a:ext cx="0" cy="0"/>
          <a:chOff x="0" y="0"/>
          <a:chExt cx="0" cy="0"/>
        </a:xfrm>
      </p:grpSpPr>
      <p:sp>
        <p:nvSpPr>
          <p:cNvPr id="3" name="AutoShape 3"/>
          <p:cNvSpPr/>
          <p:nvPr/>
        </p:nvSpPr>
        <p:spPr>
          <a:xfrm>
            <a:off x="-2" y="9786343"/>
            <a:ext cx="18288002" cy="3"/>
          </a:xfrm>
          <a:prstGeom prst="line">
            <a:avLst/>
          </a:prstGeom>
          <a:ln w="9525" cap="flat">
            <a:solidFill>
              <a:srgbClr val="000000"/>
            </a:solidFill>
            <a:prstDash val="solid"/>
            <a:headEnd type="none" w="sm" len="sm"/>
            <a:tailEnd type="none" w="sm" len="sm"/>
          </a:ln>
        </p:spPr>
      </p:sp>
      <p:grpSp>
        <p:nvGrpSpPr>
          <p:cNvPr id="4" name="Group 4"/>
          <p:cNvGrpSpPr/>
          <p:nvPr/>
        </p:nvGrpSpPr>
        <p:grpSpPr>
          <a:xfrm>
            <a:off x="5214493" y="2577683"/>
            <a:ext cx="7859013" cy="2344218"/>
            <a:chOff x="0" y="0"/>
            <a:chExt cx="2069864" cy="617407"/>
          </a:xfrm>
        </p:grpSpPr>
        <p:sp>
          <p:nvSpPr>
            <p:cNvPr id="5" name="Freeform 5"/>
            <p:cNvSpPr/>
            <p:nvPr/>
          </p:nvSpPr>
          <p:spPr>
            <a:xfrm>
              <a:off x="0" y="0"/>
              <a:ext cx="2069864" cy="617407"/>
            </a:xfrm>
            <a:custGeom>
              <a:avLst/>
              <a:gdLst/>
              <a:ahLst/>
              <a:cxnLst/>
              <a:rect l="l" t="t" r="r" b="b"/>
              <a:pathLst>
                <a:path w="2069864" h="617407">
                  <a:moveTo>
                    <a:pt x="50240" y="0"/>
                  </a:moveTo>
                  <a:lnTo>
                    <a:pt x="2019623" y="0"/>
                  </a:lnTo>
                  <a:cubicBezTo>
                    <a:pt x="2047370" y="0"/>
                    <a:pt x="2069864" y="22493"/>
                    <a:pt x="2069864" y="50240"/>
                  </a:cubicBezTo>
                  <a:lnTo>
                    <a:pt x="2069864" y="567167"/>
                  </a:lnTo>
                  <a:cubicBezTo>
                    <a:pt x="2069864" y="594914"/>
                    <a:pt x="2047370" y="617407"/>
                    <a:pt x="2019623" y="617407"/>
                  </a:cubicBezTo>
                  <a:lnTo>
                    <a:pt x="50240" y="617407"/>
                  </a:lnTo>
                  <a:cubicBezTo>
                    <a:pt x="22493" y="617407"/>
                    <a:pt x="0" y="594914"/>
                    <a:pt x="0" y="567167"/>
                  </a:cubicBezTo>
                  <a:lnTo>
                    <a:pt x="0" y="50240"/>
                  </a:lnTo>
                  <a:cubicBezTo>
                    <a:pt x="0" y="22493"/>
                    <a:pt x="22493" y="0"/>
                    <a:pt x="50240" y="0"/>
                  </a:cubicBezTo>
                  <a:close/>
                </a:path>
              </a:pathLst>
            </a:custGeom>
            <a:solidFill>
              <a:srgbClr val="000000">
                <a:alpha val="0"/>
              </a:srgbClr>
            </a:solidFill>
            <a:ln w="28575" cap="rnd">
              <a:solidFill>
                <a:srgbClr val="000000"/>
              </a:solidFill>
              <a:prstDash val="solid"/>
              <a:round/>
            </a:ln>
          </p:spPr>
        </p:sp>
        <p:sp>
          <p:nvSpPr>
            <p:cNvPr id="6" name="TextBox 6"/>
            <p:cNvSpPr txBox="1"/>
            <p:nvPr/>
          </p:nvSpPr>
          <p:spPr>
            <a:xfrm>
              <a:off x="0" y="-38100"/>
              <a:ext cx="2069864" cy="655507"/>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5396887" y="3532153"/>
            <a:ext cx="7494226" cy="931545"/>
          </a:xfrm>
          <a:prstGeom prst="rect">
            <a:avLst/>
          </a:prstGeom>
        </p:spPr>
        <p:txBody>
          <a:bodyPr lIns="0" tIns="0" rIns="0" bIns="0" rtlCol="0" anchor="t">
            <a:spAutoFit/>
          </a:bodyPr>
          <a:lstStyle/>
          <a:p>
            <a:pPr algn="ctr">
              <a:lnSpc>
                <a:spcPts val="7215"/>
              </a:lnSpc>
            </a:pPr>
            <a:r>
              <a:rPr lang="en-US" sz="6500">
                <a:solidFill>
                  <a:srgbClr val="000000"/>
                </a:solidFill>
                <a:latin typeface="TAN Mon Cheri"/>
                <a:ea typeface="TAN Mon Cheri"/>
                <a:cs typeface="TAN Mon Cheri"/>
                <a:sym typeface="TAN Mon Cheri"/>
              </a:rPr>
              <a:t>WELCOME</a:t>
            </a:r>
          </a:p>
        </p:txBody>
      </p:sp>
      <p:sp>
        <p:nvSpPr>
          <p:cNvPr id="8" name="TextBox 8"/>
          <p:cNvSpPr txBox="1"/>
          <p:nvPr/>
        </p:nvSpPr>
        <p:spPr>
          <a:xfrm>
            <a:off x="4480157" y="5813472"/>
            <a:ext cx="9327686" cy="1406860"/>
          </a:xfrm>
          <a:prstGeom prst="rect">
            <a:avLst/>
          </a:prstGeom>
        </p:spPr>
        <p:txBody>
          <a:bodyPr lIns="0" tIns="0" rIns="0" bIns="0" rtlCol="0" anchor="t">
            <a:spAutoFit/>
          </a:bodyPr>
          <a:lstStyle/>
          <a:p>
            <a:pPr algn="ctr">
              <a:lnSpc>
                <a:spcPts val="2800"/>
              </a:lnSpc>
            </a:pPr>
            <a:r>
              <a:rPr lang="en-IN" sz="2000" dirty="0">
                <a:solidFill>
                  <a:srgbClr val="000000"/>
                </a:solidFill>
                <a:latin typeface="Inter"/>
                <a:ea typeface="Inter"/>
                <a:cs typeface="Inter"/>
                <a:sym typeface="Inter"/>
              </a:rPr>
              <a:t>The goal of this project is to analyze the sales data of Monday Coffee, a company that has been selling its products online since January 2023, and to recommend the top three major cities in India for opening new coffee shop locations based on consumer demand and sales performance.</a:t>
            </a:r>
            <a:endParaRPr lang="en-US" sz="2000" dirty="0">
              <a:solidFill>
                <a:srgbClr val="000000"/>
              </a:solidFill>
              <a:latin typeface="Inter"/>
              <a:ea typeface="Inter"/>
              <a:cs typeface="Inter"/>
              <a:sym typeface="Inter"/>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4BA3A6B-EBAC-A78F-F3B7-FF725261F50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96" b="-9296"/>
            </a:stretch>
          </a:blipFill>
        </p:spPr>
      </p:sp>
      <p:sp>
        <p:nvSpPr>
          <p:cNvPr id="4" name="TextBox 3">
            <a:extLst>
              <a:ext uri="{FF2B5EF4-FFF2-40B4-BE49-F238E27FC236}">
                <a16:creationId xmlns:a16="http://schemas.microsoft.com/office/drawing/2014/main" id="{F143341B-2910-2EE8-726D-AC3E27EFD25F}"/>
              </a:ext>
            </a:extLst>
          </p:cNvPr>
          <p:cNvSpPr txBox="1"/>
          <p:nvPr/>
        </p:nvSpPr>
        <p:spPr>
          <a:xfrm>
            <a:off x="6725754" y="4506307"/>
            <a:ext cx="6026726" cy="923330"/>
          </a:xfrm>
          <a:prstGeom prst="rect">
            <a:avLst/>
          </a:prstGeom>
          <a:noFill/>
        </p:spPr>
        <p:txBody>
          <a:bodyPr wrap="square" rtlCol="0">
            <a:spAutoFit/>
          </a:bodyPr>
          <a:lstStyle/>
          <a:p>
            <a:pPr algn="l"/>
            <a:r>
              <a:rPr lang="en-IN" sz="5400" i="1" dirty="0">
                <a:solidFill>
                  <a:schemeClr val="bg1"/>
                </a:solidFill>
              </a:rPr>
              <a:t>Time to Analysis</a:t>
            </a:r>
            <a:endParaRPr lang="en-US" sz="5400" i="1" dirty="0">
              <a:solidFill>
                <a:schemeClr val="bg1"/>
              </a:solidFill>
            </a:endParaRPr>
          </a:p>
        </p:txBody>
      </p:sp>
    </p:spTree>
    <p:extLst>
      <p:ext uri="{BB962C8B-B14F-4D97-AF65-F5344CB8AC3E}">
        <p14:creationId xmlns:p14="http://schemas.microsoft.com/office/powerpoint/2010/main" val="366638573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10153" y="3928814"/>
            <a:ext cx="6377814" cy="6187312"/>
            <a:chOff x="0" y="0"/>
            <a:chExt cx="2117232" cy="1574158"/>
          </a:xfrm>
        </p:grpSpPr>
        <p:sp>
          <p:nvSpPr>
            <p:cNvPr id="3" name="Freeform 3"/>
            <p:cNvSpPr/>
            <p:nvPr/>
          </p:nvSpPr>
          <p:spPr>
            <a:xfrm>
              <a:off x="0" y="0"/>
              <a:ext cx="2117232" cy="1574158"/>
            </a:xfrm>
            <a:custGeom>
              <a:avLst/>
              <a:gdLst/>
              <a:ahLst/>
              <a:cxnLst/>
              <a:rect l="l" t="t" r="r" b="b"/>
              <a:pathLst>
                <a:path w="2117232" h="1574158">
                  <a:moveTo>
                    <a:pt x="20730" y="0"/>
                  </a:moveTo>
                  <a:lnTo>
                    <a:pt x="2096502" y="0"/>
                  </a:lnTo>
                  <a:cubicBezTo>
                    <a:pt x="2102000" y="0"/>
                    <a:pt x="2107273" y="2184"/>
                    <a:pt x="2111160" y="6072"/>
                  </a:cubicBezTo>
                  <a:cubicBezTo>
                    <a:pt x="2115048" y="9959"/>
                    <a:pt x="2117232" y="15232"/>
                    <a:pt x="2117232" y="20730"/>
                  </a:cubicBezTo>
                  <a:lnTo>
                    <a:pt x="2117232" y="1553428"/>
                  </a:lnTo>
                  <a:cubicBezTo>
                    <a:pt x="2117232" y="1558926"/>
                    <a:pt x="2115048" y="1564199"/>
                    <a:pt x="2111160" y="1568087"/>
                  </a:cubicBezTo>
                  <a:cubicBezTo>
                    <a:pt x="2107273" y="1571974"/>
                    <a:pt x="2102000" y="1574158"/>
                    <a:pt x="2096502" y="1574158"/>
                  </a:cubicBezTo>
                  <a:lnTo>
                    <a:pt x="20730" y="1574158"/>
                  </a:lnTo>
                  <a:cubicBezTo>
                    <a:pt x="15232" y="1574158"/>
                    <a:pt x="9959" y="1571974"/>
                    <a:pt x="6072" y="1568087"/>
                  </a:cubicBezTo>
                  <a:cubicBezTo>
                    <a:pt x="2184" y="1564199"/>
                    <a:pt x="0" y="1558926"/>
                    <a:pt x="0" y="1553428"/>
                  </a:cubicBezTo>
                  <a:lnTo>
                    <a:pt x="0" y="20730"/>
                  </a:lnTo>
                  <a:cubicBezTo>
                    <a:pt x="0" y="15232"/>
                    <a:pt x="2184" y="9959"/>
                    <a:pt x="6072" y="6072"/>
                  </a:cubicBezTo>
                  <a:cubicBezTo>
                    <a:pt x="9959" y="2184"/>
                    <a:pt x="15232" y="0"/>
                    <a:pt x="20730" y="0"/>
                  </a:cubicBezTo>
                  <a:close/>
                </a:path>
              </a:pathLst>
            </a:custGeom>
            <a:blipFill>
              <a:blip r:embed="rId2"/>
              <a:stretch>
                <a:fillRect l="-7228" r="-7228"/>
              </a:stretch>
            </a:blipFill>
          </p:spPr>
        </p:sp>
      </p:grpSp>
      <p:sp>
        <p:nvSpPr>
          <p:cNvPr id="13" name="TextBox 13"/>
          <p:cNvSpPr txBox="1"/>
          <p:nvPr/>
        </p:nvSpPr>
        <p:spPr>
          <a:xfrm>
            <a:off x="774595" y="366278"/>
            <a:ext cx="6346948" cy="359073"/>
          </a:xfrm>
          <a:prstGeom prst="rect">
            <a:avLst/>
          </a:prstGeom>
        </p:spPr>
        <p:txBody>
          <a:bodyPr wrap="square" lIns="0" tIns="0" rIns="0" bIns="0" rtlCol="0" anchor="t">
            <a:spAutoFit/>
          </a:bodyPr>
          <a:lstStyle/>
          <a:p>
            <a:pPr algn="l">
              <a:lnSpc>
                <a:spcPts val="2800"/>
              </a:lnSpc>
            </a:pPr>
            <a:r>
              <a:rPr lang="en-IN" sz="2000" dirty="0">
                <a:solidFill>
                  <a:srgbClr val="FFFFFF"/>
                </a:solidFill>
                <a:latin typeface="Inter"/>
                <a:ea typeface="Inter"/>
                <a:cs typeface="Inter"/>
                <a:sym typeface="Inter"/>
              </a:rPr>
              <a:t>1. </a:t>
            </a:r>
            <a:r>
              <a:rPr lang="en-IN" sz="2400" b="1" dirty="0">
                <a:solidFill>
                  <a:srgbClr val="FFFFFF"/>
                </a:solidFill>
                <a:latin typeface="Inter"/>
                <a:ea typeface="Inter"/>
                <a:cs typeface="Inter"/>
                <a:sym typeface="Inter"/>
              </a:rPr>
              <a:t>Coffee Consumers Count</a:t>
            </a:r>
            <a:endParaRPr lang="en-US" sz="2400" b="1" dirty="0">
              <a:solidFill>
                <a:srgbClr val="FFFFFF"/>
              </a:solidFill>
              <a:latin typeface="Inter"/>
              <a:ea typeface="Inter"/>
              <a:cs typeface="Inter"/>
              <a:sym typeface="Inter"/>
            </a:endParaRPr>
          </a:p>
        </p:txBody>
      </p:sp>
      <p:sp>
        <p:nvSpPr>
          <p:cNvPr id="15" name="TextBox 14">
            <a:extLst>
              <a:ext uri="{FF2B5EF4-FFF2-40B4-BE49-F238E27FC236}">
                <a16:creationId xmlns:a16="http://schemas.microsoft.com/office/drawing/2014/main" id="{C8728F1F-73B1-3DF2-E8C5-F4F15D450AAB}"/>
              </a:ext>
            </a:extLst>
          </p:cNvPr>
          <p:cNvSpPr txBox="1"/>
          <p:nvPr/>
        </p:nvSpPr>
        <p:spPr>
          <a:xfrm>
            <a:off x="1875379" y="937523"/>
            <a:ext cx="10492328" cy="830997"/>
          </a:xfrm>
          <a:prstGeom prst="rect">
            <a:avLst/>
          </a:prstGeom>
          <a:noFill/>
        </p:spPr>
        <p:txBody>
          <a:bodyPr wrap="square" rtlCol="0">
            <a:spAutoFit/>
          </a:bodyPr>
          <a:lstStyle/>
          <a:p>
            <a:pPr algn="l"/>
            <a:r>
              <a:rPr lang="en-IN" sz="2400" dirty="0">
                <a:solidFill>
                  <a:schemeClr val="bg1"/>
                </a:solidFill>
              </a:rPr>
              <a:t>How many people in each city are estimated to consume coffee, given that 25% of the population does?</a:t>
            </a:r>
            <a:r>
              <a:rPr lang="en-US" sz="2400" dirty="0">
                <a:solidFill>
                  <a:schemeClr val="bg1"/>
                </a:solidFill>
              </a:rPr>
              <a:t> </a:t>
            </a:r>
          </a:p>
        </p:txBody>
      </p:sp>
      <p:pic>
        <p:nvPicPr>
          <p:cNvPr id="16" name="Picture 15">
            <a:extLst>
              <a:ext uri="{FF2B5EF4-FFF2-40B4-BE49-F238E27FC236}">
                <a16:creationId xmlns:a16="http://schemas.microsoft.com/office/drawing/2014/main" id="{8DD5D439-EE87-23A7-0E68-9FD256EFC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570" y="1907309"/>
            <a:ext cx="10721278" cy="4856227"/>
          </a:xfrm>
          <a:prstGeom prst="rect">
            <a:avLst/>
          </a:prstGeom>
        </p:spPr>
      </p:pic>
      <p:pic>
        <p:nvPicPr>
          <p:cNvPr id="17" name="Picture 16">
            <a:extLst>
              <a:ext uri="{FF2B5EF4-FFF2-40B4-BE49-F238E27FC236}">
                <a16:creationId xmlns:a16="http://schemas.microsoft.com/office/drawing/2014/main" id="{45E209FF-7EA8-BCB2-8827-C66CD69A4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3921" y="5837802"/>
            <a:ext cx="4453926" cy="42783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A8F1542B-8419-B38D-02E8-F99F517143E4}"/>
              </a:ext>
            </a:extLst>
          </p:cNvPr>
          <p:cNvGrpSpPr/>
          <p:nvPr/>
        </p:nvGrpSpPr>
        <p:grpSpPr>
          <a:xfrm>
            <a:off x="12873741" y="3117273"/>
            <a:ext cx="5414259" cy="7169727"/>
            <a:chOff x="2445078" y="737018"/>
            <a:chExt cx="851019" cy="1323127"/>
          </a:xfrm>
        </p:grpSpPr>
        <p:sp>
          <p:nvSpPr>
            <p:cNvPr id="3" name="Freeform 7">
              <a:extLst>
                <a:ext uri="{FF2B5EF4-FFF2-40B4-BE49-F238E27FC236}">
                  <a16:creationId xmlns:a16="http://schemas.microsoft.com/office/drawing/2014/main" id="{AD35E29F-13B4-E159-8844-A29FBEBB6022}"/>
                </a:ext>
              </a:extLst>
            </p:cNvPr>
            <p:cNvSpPr/>
            <p:nvPr/>
          </p:nvSpPr>
          <p:spPr>
            <a:xfrm>
              <a:off x="2445078" y="737018"/>
              <a:ext cx="851019" cy="1323127"/>
            </a:xfrm>
            <a:custGeom>
              <a:avLst/>
              <a:gdLst/>
              <a:ahLst/>
              <a:cxnLst/>
              <a:rect l="l" t="t" r="r" b="b"/>
              <a:pathLst>
                <a:path w="851019" h="1323127">
                  <a:moveTo>
                    <a:pt x="51573" y="0"/>
                  </a:moveTo>
                  <a:lnTo>
                    <a:pt x="799445" y="0"/>
                  </a:lnTo>
                  <a:cubicBezTo>
                    <a:pt x="813124" y="0"/>
                    <a:pt x="826241" y="5434"/>
                    <a:pt x="835913" y="15105"/>
                  </a:cubicBezTo>
                  <a:cubicBezTo>
                    <a:pt x="845585" y="24777"/>
                    <a:pt x="851019" y="37895"/>
                    <a:pt x="851019" y="51573"/>
                  </a:cubicBezTo>
                  <a:lnTo>
                    <a:pt x="851019" y="1271554"/>
                  </a:lnTo>
                  <a:cubicBezTo>
                    <a:pt x="851019" y="1285232"/>
                    <a:pt x="845585" y="1298350"/>
                    <a:pt x="835913" y="1308022"/>
                  </a:cubicBezTo>
                  <a:cubicBezTo>
                    <a:pt x="826241" y="1317694"/>
                    <a:pt x="813124" y="1323127"/>
                    <a:pt x="799445" y="1323127"/>
                  </a:cubicBezTo>
                  <a:lnTo>
                    <a:pt x="51573" y="1323127"/>
                  </a:lnTo>
                  <a:cubicBezTo>
                    <a:pt x="37895" y="1323127"/>
                    <a:pt x="24777" y="1317694"/>
                    <a:pt x="15105" y="1308022"/>
                  </a:cubicBezTo>
                  <a:cubicBezTo>
                    <a:pt x="5434" y="1298350"/>
                    <a:pt x="0" y="1285232"/>
                    <a:pt x="0" y="1271554"/>
                  </a:cubicBezTo>
                  <a:lnTo>
                    <a:pt x="0" y="51573"/>
                  </a:lnTo>
                  <a:cubicBezTo>
                    <a:pt x="0" y="37895"/>
                    <a:pt x="5434" y="24777"/>
                    <a:pt x="15105" y="15105"/>
                  </a:cubicBezTo>
                  <a:cubicBezTo>
                    <a:pt x="24777" y="5434"/>
                    <a:pt x="37895" y="0"/>
                    <a:pt x="51573" y="0"/>
                  </a:cubicBezTo>
                  <a:close/>
                </a:path>
              </a:pathLst>
            </a:custGeom>
            <a:blipFill>
              <a:blip r:embed="rId2"/>
              <a:stretch>
                <a:fillRect l="-1825" r="-1825"/>
              </a:stretch>
            </a:blipFill>
          </p:spPr>
        </p:sp>
      </p:grpSp>
      <p:sp>
        <p:nvSpPr>
          <p:cNvPr id="5" name="TextBox 4">
            <a:extLst>
              <a:ext uri="{FF2B5EF4-FFF2-40B4-BE49-F238E27FC236}">
                <a16:creationId xmlns:a16="http://schemas.microsoft.com/office/drawing/2014/main" id="{B6E84F71-32B3-066B-3C0E-D7E2FA564886}"/>
              </a:ext>
            </a:extLst>
          </p:cNvPr>
          <p:cNvSpPr txBox="1"/>
          <p:nvPr/>
        </p:nvSpPr>
        <p:spPr>
          <a:xfrm>
            <a:off x="1381046" y="1326784"/>
            <a:ext cx="10691302" cy="970561"/>
          </a:xfrm>
          <a:prstGeom prst="rect">
            <a:avLst/>
          </a:prstGeom>
          <a:noFill/>
        </p:spPr>
        <p:txBody>
          <a:bodyPr wrap="square" rtlCol="0">
            <a:spAutoFit/>
          </a:bodyPr>
          <a:lstStyle/>
          <a:p>
            <a:pPr algn="l"/>
            <a:r>
              <a:rPr lang="en-IN" sz="2800" dirty="0">
                <a:solidFill>
                  <a:schemeClr val="bg1"/>
                </a:solidFill>
              </a:rPr>
              <a:t>What is the total revenue generated from coffee sales across</a:t>
            </a:r>
            <a:r>
              <a:rPr lang="en-IN" dirty="0"/>
              <a:t> </a:t>
            </a:r>
            <a:r>
              <a:rPr lang="en-IN" sz="2800" dirty="0">
                <a:solidFill>
                  <a:schemeClr val="bg1"/>
                </a:solidFill>
              </a:rPr>
              <a:t>all</a:t>
            </a:r>
            <a:r>
              <a:rPr lang="en-IN" dirty="0"/>
              <a:t> </a:t>
            </a:r>
            <a:r>
              <a:rPr lang="en-IN" sz="2800" dirty="0">
                <a:solidFill>
                  <a:schemeClr val="bg1"/>
                </a:solidFill>
              </a:rPr>
              <a:t>cities in the last quarter of 2023 ?</a:t>
            </a:r>
            <a:endParaRPr lang="en-US" sz="2800" dirty="0">
              <a:solidFill>
                <a:schemeClr val="bg1"/>
              </a:solidFill>
            </a:endParaRPr>
          </a:p>
        </p:txBody>
      </p:sp>
      <p:sp>
        <p:nvSpPr>
          <p:cNvPr id="6" name="TextBox 5">
            <a:extLst>
              <a:ext uri="{FF2B5EF4-FFF2-40B4-BE49-F238E27FC236}">
                <a16:creationId xmlns:a16="http://schemas.microsoft.com/office/drawing/2014/main" id="{B2E57980-0738-2B72-588D-7AC49060E28C}"/>
              </a:ext>
            </a:extLst>
          </p:cNvPr>
          <p:cNvSpPr txBox="1"/>
          <p:nvPr/>
        </p:nvSpPr>
        <p:spPr>
          <a:xfrm>
            <a:off x="436417" y="748147"/>
            <a:ext cx="5949269" cy="523220"/>
          </a:xfrm>
          <a:prstGeom prst="rect">
            <a:avLst/>
          </a:prstGeom>
          <a:noFill/>
        </p:spPr>
        <p:txBody>
          <a:bodyPr wrap="square" rtlCol="0">
            <a:spAutoFit/>
          </a:bodyPr>
          <a:lstStyle/>
          <a:p>
            <a:pPr algn="l"/>
            <a:r>
              <a:rPr lang="en-IN" sz="2800" b="1" dirty="0">
                <a:solidFill>
                  <a:schemeClr val="bg1"/>
                </a:solidFill>
              </a:rPr>
              <a:t>2. Total Revenue from Coffee Sales</a:t>
            </a:r>
            <a:endParaRPr lang="en-US" sz="2800" b="1" dirty="0">
              <a:solidFill>
                <a:schemeClr val="bg1"/>
              </a:solidFill>
            </a:endParaRPr>
          </a:p>
        </p:txBody>
      </p:sp>
      <p:pic>
        <p:nvPicPr>
          <p:cNvPr id="7" name="Picture 6">
            <a:extLst>
              <a:ext uri="{FF2B5EF4-FFF2-40B4-BE49-F238E27FC236}">
                <a16:creationId xmlns:a16="http://schemas.microsoft.com/office/drawing/2014/main" id="{6DA22055-1410-EFF9-C196-8A641C1B7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34" y="2674508"/>
            <a:ext cx="11838117" cy="4183492"/>
          </a:xfrm>
          <a:prstGeom prst="rect">
            <a:avLst/>
          </a:prstGeom>
        </p:spPr>
      </p:pic>
      <p:pic>
        <p:nvPicPr>
          <p:cNvPr id="8" name="Picture 7">
            <a:extLst>
              <a:ext uri="{FF2B5EF4-FFF2-40B4-BE49-F238E27FC236}">
                <a16:creationId xmlns:a16="http://schemas.microsoft.com/office/drawing/2014/main" id="{5E2CF7CF-DD8D-E24C-0605-AAAC6B992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717" y="7128430"/>
            <a:ext cx="5414259" cy="19364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D7C23F-EE5E-C449-2663-26E16CF34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089" y="245366"/>
            <a:ext cx="10512659" cy="4482497"/>
          </a:xfrm>
          <a:prstGeom prst="rect">
            <a:avLst/>
          </a:prstGeom>
        </p:spPr>
      </p:pic>
      <p:pic>
        <p:nvPicPr>
          <p:cNvPr id="4" name="Picture 3">
            <a:extLst>
              <a:ext uri="{FF2B5EF4-FFF2-40B4-BE49-F238E27FC236}">
                <a16:creationId xmlns:a16="http://schemas.microsoft.com/office/drawing/2014/main" id="{D39F5152-0AF0-2A15-B50C-A7C077F3F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1570" y="4005458"/>
            <a:ext cx="4197178" cy="6013656"/>
          </a:xfrm>
          <a:prstGeom prst="rect">
            <a:avLst/>
          </a:prstGeom>
        </p:spPr>
      </p:pic>
      <p:sp>
        <p:nvSpPr>
          <p:cNvPr id="5" name="TextBox 4">
            <a:extLst>
              <a:ext uri="{FF2B5EF4-FFF2-40B4-BE49-F238E27FC236}">
                <a16:creationId xmlns:a16="http://schemas.microsoft.com/office/drawing/2014/main" id="{E7856393-C2DF-7543-E5BE-4EBAC8805340}"/>
              </a:ext>
            </a:extLst>
          </p:cNvPr>
          <p:cNvSpPr txBox="1"/>
          <p:nvPr/>
        </p:nvSpPr>
        <p:spPr>
          <a:xfrm>
            <a:off x="959149" y="1163157"/>
            <a:ext cx="6864462" cy="830997"/>
          </a:xfrm>
          <a:prstGeom prst="rect">
            <a:avLst/>
          </a:prstGeom>
          <a:noFill/>
        </p:spPr>
        <p:txBody>
          <a:bodyPr wrap="square" rtlCol="0">
            <a:spAutoFit/>
          </a:bodyPr>
          <a:lstStyle/>
          <a:p>
            <a:pPr algn="l"/>
            <a:r>
              <a:rPr lang="en-US" sz="2400">
                <a:solidFill>
                  <a:schemeClr val="bg1"/>
                </a:solidFill>
              </a:rPr>
              <a:t>How many units of each coffee product have been sold?</a:t>
            </a:r>
            <a:endParaRPr lang="en-US" sz="2400" dirty="0">
              <a:solidFill>
                <a:schemeClr val="bg1"/>
              </a:solidFill>
            </a:endParaRPr>
          </a:p>
        </p:txBody>
      </p:sp>
      <p:sp>
        <p:nvSpPr>
          <p:cNvPr id="6" name="TextBox 5">
            <a:extLst>
              <a:ext uri="{FF2B5EF4-FFF2-40B4-BE49-F238E27FC236}">
                <a16:creationId xmlns:a16="http://schemas.microsoft.com/office/drawing/2014/main" id="{D33E3C8D-5F71-9644-235C-CA576BCFA4A8}"/>
              </a:ext>
            </a:extLst>
          </p:cNvPr>
          <p:cNvSpPr txBox="1"/>
          <p:nvPr/>
        </p:nvSpPr>
        <p:spPr>
          <a:xfrm>
            <a:off x="299252" y="569919"/>
            <a:ext cx="4806268" cy="523220"/>
          </a:xfrm>
          <a:prstGeom prst="rect">
            <a:avLst/>
          </a:prstGeom>
          <a:noFill/>
        </p:spPr>
        <p:txBody>
          <a:bodyPr wrap="square" rtlCol="0">
            <a:spAutoFit/>
          </a:bodyPr>
          <a:lstStyle/>
          <a:p>
            <a:pPr algn="l"/>
            <a:r>
              <a:rPr lang="en-US" sz="2800" b="1">
                <a:solidFill>
                  <a:schemeClr val="bg1"/>
                </a:solidFill>
              </a:rPr>
              <a:t>3. Sales Count for Each Product</a:t>
            </a:r>
            <a:endParaRPr lang="en-US" sz="2800" b="1" dirty="0">
              <a:solidFill>
                <a:schemeClr val="bg1"/>
              </a:solidFill>
            </a:endParaRPr>
          </a:p>
        </p:txBody>
      </p:sp>
      <p:pic>
        <p:nvPicPr>
          <p:cNvPr id="7" name="Picture 6">
            <a:extLst>
              <a:ext uri="{FF2B5EF4-FFF2-40B4-BE49-F238E27FC236}">
                <a16:creationId xmlns:a16="http://schemas.microsoft.com/office/drawing/2014/main" id="{F807E700-A8C4-CCA6-4016-E9F4796D9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252" y="2911945"/>
            <a:ext cx="5500765" cy="71509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B05655-8A93-DCA4-3403-8BCBC0946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90" y="1880002"/>
            <a:ext cx="12519330" cy="5828161"/>
          </a:xfrm>
          <a:prstGeom prst="rect">
            <a:avLst/>
          </a:prstGeom>
        </p:spPr>
      </p:pic>
      <p:pic>
        <p:nvPicPr>
          <p:cNvPr id="3" name="Picture 2">
            <a:extLst>
              <a:ext uri="{FF2B5EF4-FFF2-40B4-BE49-F238E27FC236}">
                <a16:creationId xmlns:a16="http://schemas.microsoft.com/office/drawing/2014/main" id="{A861634B-BBB3-1174-F3B4-038A8240C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1179" y="5143500"/>
            <a:ext cx="5971325" cy="4856830"/>
          </a:xfrm>
          <a:prstGeom prst="rect">
            <a:avLst/>
          </a:prstGeom>
        </p:spPr>
      </p:pic>
      <p:sp>
        <p:nvSpPr>
          <p:cNvPr id="4" name="TextBox 3">
            <a:extLst>
              <a:ext uri="{FF2B5EF4-FFF2-40B4-BE49-F238E27FC236}">
                <a16:creationId xmlns:a16="http://schemas.microsoft.com/office/drawing/2014/main" id="{E2AE691E-5A3B-9296-2D6D-BB71DB5227F6}"/>
              </a:ext>
            </a:extLst>
          </p:cNvPr>
          <p:cNvSpPr txBox="1"/>
          <p:nvPr/>
        </p:nvSpPr>
        <p:spPr>
          <a:xfrm>
            <a:off x="1092761" y="861391"/>
            <a:ext cx="8339178" cy="461665"/>
          </a:xfrm>
          <a:prstGeom prst="rect">
            <a:avLst/>
          </a:prstGeom>
          <a:noFill/>
        </p:spPr>
        <p:txBody>
          <a:bodyPr wrap="square" rtlCol="0">
            <a:spAutoFit/>
          </a:bodyPr>
          <a:lstStyle/>
          <a:p>
            <a:pPr algn="l"/>
            <a:r>
              <a:rPr lang="en-US" sz="2400">
                <a:solidFill>
                  <a:schemeClr val="bg1"/>
                </a:solidFill>
              </a:rPr>
              <a:t>What is the average sales amount per customer in each city?</a:t>
            </a:r>
            <a:endParaRPr lang="en-US" sz="2400" dirty="0">
              <a:solidFill>
                <a:schemeClr val="bg1"/>
              </a:solidFill>
            </a:endParaRPr>
          </a:p>
        </p:txBody>
      </p:sp>
      <p:sp>
        <p:nvSpPr>
          <p:cNvPr id="5" name="TextBox 4">
            <a:extLst>
              <a:ext uri="{FF2B5EF4-FFF2-40B4-BE49-F238E27FC236}">
                <a16:creationId xmlns:a16="http://schemas.microsoft.com/office/drawing/2014/main" id="{3DE1A793-99CC-A568-F00A-2013A253EE93}"/>
              </a:ext>
            </a:extLst>
          </p:cNvPr>
          <p:cNvSpPr txBox="1"/>
          <p:nvPr/>
        </p:nvSpPr>
        <p:spPr>
          <a:xfrm>
            <a:off x="384290" y="338171"/>
            <a:ext cx="6657740" cy="523220"/>
          </a:xfrm>
          <a:prstGeom prst="rect">
            <a:avLst/>
          </a:prstGeom>
          <a:noFill/>
        </p:spPr>
        <p:txBody>
          <a:bodyPr wrap="square" rtlCol="0">
            <a:spAutoFit/>
          </a:bodyPr>
          <a:lstStyle/>
          <a:p>
            <a:pPr algn="l"/>
            <a:r>
              <a:rPr lang="en-IN" sz="2800" b="1" dirty="0">
                <a:solidFill>
                  <a:schemeClr val="bg1"/>
                </a:solidFill>
              </a:rPr>
              <a:t>4</a:t>
            </a:r>
            <a:r>
              <a:rPr lang="en-US" sz="2800" b="1" dirty="0">
                <a:solidFill>
                  <a:schemeClr val="bg1"/>
                </a:solidFill>
              </a:rPr>
              <a:t>. Average Sales Amount per City</a:t>
            </a:r>
          </a:p>
        </p:txBody>
      </p:sp>
      <p:pic>
        <p:nvPicPr>
          <p:cNvPr id="6" name="Picture 5">
            <a:extLst>
              <a:ext uri="{FF2B5EF4-FFF2-40B4-BE49-F238E27FC236}">
                <a16:creationId xmlns:a16="http://schemas.microsoft.com/office/drawing/2014/main" id="{21709D5F-3860-D849-1764-1D6B142E9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2233" y="286670"/>
            <a:ext cx="4762500" cy="4762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7E7D48-BEF8-C5DC-AE5F-17590E878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181" y="1815575"/>
            <a:ext cx="10730975" cy="4597992"/>
          </a:xfrm>
          <a:prstGeom prst="rect">
            <a:avLst/>
          </a:prstGeom>
        </p:spPr>
      </p:pic>
      <p:pic>
        <p:nvPicPr>
          <p:cNvPr id="3" name="Picture 2">
            <a:extLst>
              <a:ext uri="{FF2B5EF4-FFF2-40B4-BE49-F238E27FC236}">
                <a16:creationId xmlns:a16="http://schemas.microsoft.com/office/drawing/2014/main" id="{855148AC-6D38-C364-20CF-363123B21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9125" y="5143500"/>
            <a:ext cx="5261031" cy="4945128"/>
          </a:xfrm>
          <a:prstGeom prst="rect">
            <a:avLst/>
          </a:prstGeom>
        </p:spPr>
      </p:pic>
      <p:sp>
        <p:nvSpPr>
          <p:cNvPr id="4" name="TextBox 3">
            <a:extLst>
              <a:ext uri="{FF2B5EF4-FFF2-40B4-BE49-F238E27FC236}">
                <a16:creationId xmlns:a16="http://schemas.microsoft.com/office/drawing/2014/main" id="{2E54E807-836C-5EB1-87CA-B0D1EB9197AB}"/>
              </a:ext>
            </a:extLst>
          </p:cNvPr>
          <p:cNvSpPr txBox="1"/>
          <p:nvPr/>
        </p:nvSpPr>
        <p:spPr>
          <a:xfrm>
            <a:off x="891299" y="1135442"/>
            <a:ext cx="9710776" cy="830997"/>
          </a:xfrm>
          <a:prstGeom prst="rect">
            <a:avLst/>
          </a:prstGeom>
          <a:noFill/>
        </p:spPr>
        <p:txBody>
          <a:bodyPr wrap="square" rtlCol="0">
            <a:spAutoFit/>
          </a:bodyPr>
          <a:lstStyle/>
          <a:p>
            <a:pPr algn="l"/>
            <a:r>
              <a:rPr lang="en-US" sz="2400" b="1" dirty="0">
                <a:solidFill>
                  <a:schemeClr val="bg1"/>
                </a:solidFill>
              </a:rPr>
              <a:t>Provide a list of cities along with their populations and estimated coffee consumers</a:t>
            </a:r>
            <a:r>
              <a:rPr lang="en-IN" sz="2400" b="1" dirty="0">
                <a:solidFill>
                  <a:schemeClr val="bg1"/>
                </a:solidFill>
              </a:rPr>
              <a:t>?</a:t>
            </a:r>
            <a:endParaRPr lang="en-US" sz="2400" b="1" dirty="0">
              <a:solidFill>
                <a:schemeClr val="bg1"/>
              </a:solidFill>
            </a:endParaRPr>
          </a:p>
        </p:txBody>
      </p:sp>
      <p:sp>
        <p:nvSpPr>
          <p:cNvPr id="5" name="TextBox 4">
            <a:extLst>
              <a:ext uri="{FF2B5EF4-FFF2-40B4-BE49-F238E27FC236}">
                <a16:creationId xmlns:a16="http://schemas.microsoft.com/office/drawing/2014/main" id="{824785C4-DC5B-2AAE-8AEB-302B084E43D1}"/>
              </a:ext>
            </a:extLst>
          </p:cNvPr>
          <p:cNvSpPr txBox="1"/>
          <p:nvPr/>
        </p:nvSpPr>
        <p:spPr>
          <a:xfrm>
            <a:off x="219153" y="338806"/>
            <a:ext cx="7451227" cy="523220"/>
          </a:xfrm>
          <a:prstGeom prst="rect">
            <a:avLst/>
          </a:prstGeom>
          <a:noFill/>
        </p:spPr>
        <p:txBody>
          <a:bodyPr wrap="square" rtlCol="0">
            <a:spAutoFit/>
          </a:bodyPr>
          <a:lstStyle/>
          <a:p>
            <a:pPr algn="l"/>
            <a:r>
              <a:rPr lang="en-IN" sz="2800" b="1" dirty="0">
                <a:solidFill>
                  <a:schemeClr val="bg1"/>
                </a:solidFill>
              </a:rPr>
              <a:t>5.</a:t>
            </a:r>
            <a:r>
              <a:rPr lang="en-US" sz="2800" b="1" dirty="0">
                <a:solidFill>
                  <a:schemeClr val="bg1"/>
                </a:solidFill>
              </a:rPr>
              <a:t>City Population and Coffee Consumers</a:t>
            </a:r>
          </a:p>
        </p:txBody>
      </p:sp>
      <p:pic>
        <p:nvPicPr>
          <p:cNvPr id="6" name="Picture 5">
            <a:extLst>
              <a:ext uri="{FF2B5EF4-FFF2-40B4-BE49-F238E27FC236}">
                <a16:creationId xmlns:a16="http://schemas.microsoft.com/office/drawing/2014/main" id="{65BEE10A-F591-C6C2-3220-2CD3FA0E5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34" y="2680659"/>
            <a:ext cx="5608124" cy="7465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E2B4A0-DDCB-F800-0C7B-B530A2E32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425" y="3060595"/>
            <a:ext cx="11661484" cy="6820215"/>
          </a:xfrm>
          <a:prstGeom prst="rect">
            <a:avLst/>
          </a:prstGeom>
        </p:spPr>
      </p:pic>
      <p:pic>
        <p:nvPicPr>
          <p:cNvPr id="3" name="Picture 2">
            <a:extLst>
              <a:ext uri="{FF2B5EF4-FFF2-40B4-BE49-F238E27FC236}">
                <a16:creationId xmlns:a16="http://schemas.microsoft.com/office/drawing/2014/main" id="{6A0AFDA6-024F-EF9D-3E6D-7F1A55B19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5909" y="402374"/>
            <a:ext cx="5937666" cy="5000899"/>
          </a:xfrm>
          <a:prstGeom prst="rect">
            <a:avLst/>
          </a:prstGeom>
        </p:spPr>
      </p:pic>
      <p:sp>
        <p:nvSpPr>
          <p:cNvPr id="4" name="TextBox 3">
            <a:extLst>
              <a:ext uri="{FF2B5EF4-FFF2-40B4-BE49-F238E27FC236}">
                <a16:creationId xmlns:a16="http://schemas.microsoft.com/office/drawing/2014/main" id="{6EEC120E-9AFA-6A59-9A90-F07D2375B08E}"/>
              </a:ext>
            </a:extLst>
          </p:cNvPr>
          <p:cNvSpPr txBox="1"/>
          <p:nvPr/>
        </p:nvSpPr>
        <p:spPr>
          <a:xfrm>
            <a:off x="8229600" y="4233823"/>
            <a:ext cx="1828800" cy="1828800"/>
          </a:xfrm>
          <a:prstGeom prst="rect">
            <a:avLst/>
          </a:prstGeom>
          <a:noFill/>
        </p:spPr>
        <p:txBody>
          <a:bodyPr wrap="square" rtlCol="0">
            <a:spAutoFit/>
          </a:bodyPr>
          <a:lstStyle/>
          <a:p>
            <a:pPr algn="l"/>
            <a:endParaRPr lang="en-US" dirty="0"/>
          </a:p>
        </p:txBody>
      </p:sp>
      <p:sp>
        <p:nvSpPr>
          <p:cNvPr id="5" name="TextBox 4">
            <a:extLst>
              <a:ext uri="{FF2B5EF4-FFF2-40B4-BE49-F238E27FC236}">
                <a16:creationId xmlns:a16="http://schemas.microsoft.com/office/drawing/2014/main" id="{88C32983-43C6-7FB0-32DE-28FA66C9323F}"/>
              </a:ext>
            </a:extLst>
          </p:cNvPr>
          <p:cNvSpPr txBox="1"/>
          <p:nvPr/>
        </p:nvSpPr>
        <p:spPr>
          <a:xfrm>
            <a:off x="344425" y="402374"/>
            <a:ext cx="4721842" cy="523220"/>
          </a:xfrm>
          <a:prstGeom prst="rect">
            <a:avLst/>
          </a:prstGeom>
          <a:noFill/>
        </p:spPr>
        <p:txBody>
          <a:bodyPr wrap="square" rtlCol="0">
            <a:spAutoFit/>
          </a:bodyPr>
          <a:lstStyle/>
          <a:p>
            <a:pPr algn="l"/>
            <a:r>
              <a:rPr lang="en-US" sz="2800" b="1">
                <a:solidFill>
                  <a:schemeClr val="bg1"/>
                </a:solidFill>
              </a:rPr>
              <a:t>6. Top Selling Products by City</a:t>
            </a:r>
            <a:endParaRPr lang="en-US" sz="2800" b="1" dirty="0">
              <a:solidFill>
                <a:schemeClr val="bg1"/>
              </a:solidFill>
            </a:endParaRPr>
          </a:p>
        </p:txBody>
      </p:sp>
      <p:sp>
        <p:nvSpPr>
          <p:cNvPr id="6" name="TextBox 5">
            <a:extLst>
              <a:ext uri="{FF2B5EF4-FFF2-40B4-BE49-F238E27FC236}">
                <a16:creationId xmlns:a16="http://schemas.microsoft.com/office/drawing/2014/main" id="{4913791A-BE77-E5ED-37AE-76CA6951733B}"/>
              </a:ext>
            </a:extLst>
          </p:cNvPr>
          <p:cNvSpPr txBox="1"/>
          <p:nvPr/>
        </p:nvSpPr>
        <p:spPr>
          <a:xfrm>
            <a:off x="1392363" y="1083060"/>
            <a:ext cx="8356199" cy="830997"/>
          </a:xfrm>
          <a:prstGeom prst="rect">
            <a:avLst/>
          </a:prstGeom>
          <a:noFill/>
        </p:spPr>
        <p:txBody>
          <a:bodyPr wrap="square" rtlCol="0">
            <a:spAutoFit/>
          </a:bodyPr>
          <a:lstStyle/>
          <a:p>
            <a:pPr algn="l"/>
            <a:r>
              <a:rPr lang="en-US" sz="2400">
                <a:solidFill>
                  <a:schemeClr val="bg1"/>
                </a:solidFill>
              </a:rPr>
              <a:t>What are the top 3 selling products in each city based on sales volume?</a:t>
            </a:r>
            <a:endParaRPr lang="en-US" sz="2400" dirty="0">
              <a:solidFill>
                <a:schemeClr val="bg1"/>
              </a:solidFill>
            </a:endParaRPr>
          </a:p>
        </p:txBody>
      </p:sp>
      <p:pic>
        <p:nvPicPr>
          <p:cNvPr id="8" name="Picture 7">
            <a:extLst>
              <a:ext uri="{FF2B5EF4-FFF2-40B4-BE49-F238E27FC236}">
                <a16:creationId xmlns:a16="http://schemas.microsoft.com/office/drawing/2014/main" id="{D4FD9C18-B6BE-40CA-CD5D-F56F8F392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1800" y="5802850"/>
            <a:ext cx="6581775" cy="4229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Elegant Modern Coffee Product Preentation</dc:title>
  <cp:lastModifiedBy>madhu mitha</cp:lastModifiedBy>
  <cp:revision>4</cp:revision>
  <dcterms:created xsi:type="dcterms:W3CDTF">2006-08-16T00:00:00Z</dcterms:created>
  <dcterms:modified xsi:type="dcterms:W3CDTF">2024-10-14T22:21:51Z</dcterms:modified>
  <dc:identifier>DAGTjGwUm1c</dc:identifier>
</cp:coreProperties>
</file>